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4"/>
  </p:notesMasterIdLst>
  <p:handoutMasterIdLst>
    <p:handoutMasterId r:id="rId55"/>
  </p:handoutMasterIdLst>
  <p:sldIdLst>
    <p:sldId id="256" r:id="rId2"/>
    <p:sldId id="258" r:id="rId3"/>
    <p:sldId id="266" r:id="rId4"/>
    <p:sldId id="257" r:id="rId5"/>
    <p:sldId id="259" r:id="rId6"/>
    <p:sldId id="260" r:id="rId7"/>
    <p:sldId id="268" r:id="rId8"/>
    <p:sldId id="261" r:id="rId9"/>
    <p:sldId id="262" r:id="rId10"/>
    <p:sldId id="265" r:id="rId11"/>
    <p:sldId id="267" r:id="rId12"/>
    <p:sldId id="263" r:id="rId13"/>
    <p:sldId id="269" r:id="rId14"/>
    <p:sldId id="264" r:id="rId15"/>
    <p:sldId id="270" r:id="rId16"/>
    <p:sldId id="271" r:id="rId17"/>
    <p:sldId id="272" r:id="rId18"/>
    <p:sldId id="273" r:id="rId19"/>
    <p:sldId id="274" r:id="rId20"/>
    <p:sldId id="275" r:id="rId21"/>
    <p:sldId id="278" r:id="rId22"/>
    <p:sldId id="276" r:id="rId23"/>
    <p:sldId id="277" r:id="rId24"/>
    <p:sldId id="279" r:id="rId25"/>
    <p:sldId id="280" r:id="rId26"/>
    <p:sldId id="281" r:id="rId27"/>
    <p:sldId id="282" r:id="rId28"/>
    <p:sldId id="283" r:id="rId29"/>
    <p:sldId id="284" r:id="rId30"/>
    <p:sldId id="286" r:id="rId31"/>
    <p:sldId id="287" r:id="rId32"/>
    <p:sldId id="285" r:id="rId33"/>
    <p:sldId id="288" r:id="rId34"/>
    <p:sldId id="289" r:id="rId35"/>
    <p:sldId id="290" r:id="rId36"/>
    <p:sldId id="292" r:id="rId37"/>
    <p:sldId id="291" r:id="rId38"/>
    <p:sldId id="293" r:id="rId39"/>
    <p:sldId id="294" r:id="rId40"/>
    <p:sldId id="296" r:id="rId41"/>
    <p:sldId id="295" r:id="rId42"/>
    <p:sldId id="299" r:id="rId43"/>
    <p:sldId id="298" r:id="rId44"/>
    <p:sldId id="297" r:id="rId45"/>
    <p:sldId id="300" r:id="rId46"/>
    <p:sldId id="302" r:id="rId47"/>
    <p:sldId id="301" r:id="rId48"/>
    <p:sldId id="303" r:id="rId49"/>
    <p:sldId id="305" r:id="rId50"/>
    <p:sldId id="304" r:id="rId51"/>
    <p:sldId id="30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115" d="100"/>
          <a:sy n="115" d="100"/>
        </p:scale>
        <p:origin x="9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7B5809-5BBE-4EB6-BB60-51F0AD25DD64}" type="datetimeFigureOut">
              <a:rPr lang="en-US" smtClean="0"/>
              <a:t>12/13/2018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BB5D4-6824-40AD-878C-C0BF988BDA2F}" type="slidenum">
              <a:rPr lang="en-US" smtClean="0"/>
              <a:t>‹#›</a:t>
            </a:fld>
            <a:endParaRPr lang="en-US"/>
          </a:p>
        </p:txBody>
      </p:sp>
    </p:spTree>
    <p:extLst>
      <p:ext uri="{BB962C8B-B14F-4D97-AF65-F5344CB8AC3E}">
        <p14:creationId xmlns:p14="http://schemas.microsoft.com/office/powerpoint/2010/main" val="1152861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49055-651D-4708-A322-7AB8E1AA7066}"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1C6BB-79B0-4415-99CD-B0E9F77E91FF}" type="slidenum">
              <a:rPr lang="en-US" smtClean="0"/>
              <a:t>‹#›</a:t>
            </a:fld>
            <a:endParaRPr lang="en-US"/>
          </a:p>
        </p:txBody>
      </p:sp>
    </p:spTree>
    <p:extLst>
      <p:ext uri="{BB962C8B-B14F-4D97-AF65-F5344CB8AC3E}">
        <p14:creationId xmlns:p14="http://schemas.microsoft.com/office/powerpoint/2010/main" val="23645924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19BE3B-C5CA-4165-AA2B-50BA42861EC2}"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340832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7878E3-6167-4D3A-94CB-FEB5B79043A1}" type="datetime1">
              <a:rPr lang="en-US" smtClean="0"/>
              <a:t>12/13/2018</a:t>
            </a:fld>
            <a:endParaRPr lang="en-US"/>
          </a:p>
        </p:txBody>
      </p:sp>
      <p:sp>
        <p:nvSpPr>
          <p:cNvPr id="6" name="Footer Placeholder 5"/>
          <p:cNvSpPr>
            <a:spLocks noGrp="1"/>
          </p:cNvSpPr>
          <p:nvPr>
            <p:ph type="ftr" sz="quarter" idx="11"/>
          </p:nvPr>
        </p:nvSpPr>
        <p:spPr/>
        <p:txBody>
          <a:bodyPr/>
          <a:lstStyle/>
          <a:p>
            <a:r>
              <a:rPr lang="en-US" smtClean="0"/>
              <a:t>CAFischer</a:t>
            </a:r>
            <a:endParaRPr lang="en-US"/>
          </a:p>
        </p:txBody>
      </p:sp>
      <p:sp>
        <p:nvSpPr>
          <p:cNvPr id="7" name="Slide Number Placeholder 6"/>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385065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09796D9-D127-4A59-91D3-9BD3D6241FBA}"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55141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F725C0B-B18A-4BF4-9467-2235F7DD4C38}"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8597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F5B8BA-35B4-47CB-BFAB-621463373D91}"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173048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26D62B-D792-44DD-89E1-B94E199BFD27}" type="datetime1">
              <a:rPr lang="en-US" smtClean="0"/>
              <a:t>12/13/2018</a:t>
            </a:fld>
            <a:endParaRPr lang="en-US"/>
          </a:p>
        </p:txBody>
      </p:sp>
      <p:sp>
        <p:nvSpPr>
          <p:cNvPr id="4"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1572298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0EFB932-99AB-4439-B277-1259005C5D8A}" type="datetime1">
              <a:rPr lang="en-US" smtClean="0"/>
              <a:t>12/13/2018</a:t>
            </a:fld>
            <a:endParaRPr lang="en-US"/>
          </a:p>
        </p:txBody>
      </p:sp>
      <p:sp>
        <p:nvSpPr>
          <p:cNvPr id="4"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50320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F3AE63-9C19-4C9E-BFAA-8486FC3D3FF8}"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4165125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BC1D54-9F9B-45E5-ACF0-50E02AF59810}"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406731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3E01D1-9360-415C-B1C4-18AFE94B1AF4}"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2788200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87538C-5C52-4B7B-BCCF-79E2D8735CFD}" type="datetime1">
              <a:rPr lang="en-US" smtClean="0"/>
              <a:t>12/13/2018</a:t>
            </a:fld>
            <a:endParaRPr lang="en-US"/>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253497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A63486-19BC-4081-81CD-950305AE858E}" type="datetime1">
              <a:rPr lang="en-US" smtClean="0"/>
              <a:t>12/13/2018</a:t>
            </a:fld>
            <a:endParaRPr lang="en-US"/>
          </a:p>
        </p:txBody>
      </p:sp>
      <p:sp>
        <p:nvSpPr>
          <p:cNvPr id="6" name="Footer Placeholder 5"/>
          <p:cNvSpPr>
            <a:spLocks noGrp="1"/>
          </p:cNvSpPr>
          <p:nvPr>
            <p:ph type="ftr" sz="quarter" idx="11"/>
          </p:nvPr>
        </p:nvSpPr>
        <p:spPr/>
        <p:txBody>
          <a:bodyPr/>
          <a:lstStyle/>
          <a:p>
            <a:r>
              <a:rPr lang="en-US" smtClean="0"/>
              <a:t>CAFischer</a:t>
            </a:r>
            <a:endParaRPr lang="en-US"/>
          </a:p>
        </p:txBody>
      </p:sp>
      <p:sp>
        <p:nvSpPr>
          <p:cNvPr id="7" name="Slide Number Placeholder 6"/>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125846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70940-81FA-4AB8-9973-72939A03D6B5}" type="datetime1">
              <a:rPr lang="en-US" smtClean="0"/>
              <a:t>12/13/2018</a:t>
            </a:fld>
            <a:endParaRPr lang="en-US"/>
          </a:p>
        </p:txBody>
      </p:sp>
      <p:sp>
        <p:nvSpPr>
          <p:cNvPr id="8" name="Footer Placeholder 7"/>
          <p:cNvSpPr>
            <a:spLocks noGrp="1"/>
          </p:cNvSpPr>
          <p:nvPr>
            <p:ph type="ftr" sz="quarter" idx="11"/>
          </p:nvPr>
        </p:nvSpPr>
        <p:spPr/>
        <p:txBody>
          <a:bodyPr/>
          <a:lstStyle/>
          <a:p>
            <a:r>
              <a:rPr lang="en-US" smtClean="0"/>
              <a:t>CAFischer</a:t>
            </a:r>
            <a:endParaRPr lang="en-US"/>
          </a:p>
        </p:txBody>
      </p:sp>
      <p:sp>
        <p:nvSpPr>
          <p:cNvPr id="9" name="Slide Number Placeholder 8"/>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314372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E661ABF-6DD1-4930-A055-308CDC8C92C2}" type="datetime1">
              <a:rPr lang="en-US" smtClean="0"/>
              <a:t>12/13/2018</a:t>
            </a:fld>
            <a:endParaRPr lang="en-US"/>
          </a:p>
        </p:txBody>
      </p:sp>
      <p:sp>
        <p:nvSpPr>
          <p:cNvPr id="5" name="Footer Placeholder 3"/>
          <p:cNvSpPr>
            <a:spLocks noGrp="1"/>
          </p:cNvSpPr>
          <p:nvPr>
            <p:ph type="ftr" sz="quarter" idx="11"/>
          </p:nvPr>
        </p:nvSpPr>
        <p:spPr/>
        <p:txBody>
          <a:bodyPr/>
          <a:lstStyle/>
          <a:p>
            <a:r>
              <a:rPr lang="en-US" smtClean="0"/>
              <a:t>CAFischer</a:t>
            </a:r>
            <a:endParaRPr lang="en-US"/>
          </a:p>
        </p:txBody>
      </p:sp>
      <p:sp>
        <p:nvSpPr>
          <p:cNvPr id="6" name="Slide Number Placeholder 4"/>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384912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DE1A282-D109-4D77-B026-74AADDADE7A3}" type="datetime1">
              <a:rPr lang="en-US" smtClean="0"/>
              <a:t>12/13/2018</a:t>
            </a:fld>
            <a:endParaRPr lang="en-US"/>
          </a:p>
        </p:txBody>
      </p:sp>
      <p:sp>
        <p:nvSpPr>
          <p:cNvPr id="5" name="Footer Placeholder 2"/>
          <p:cNvSpPr>
            <a:spLocks noGrp="1"/>
          </p:cNvSpPr>
          <p:nvPr>
            <p:ph type="ftr" sz="quarter" idx="11"/>
          </p:nvPr>
        </p:nvSpPr>
        <p:spPr/>
        <p:txBody>
          <a:bodyPr/>
          <a:lstStyle/>
          <a:p>
            <a:r>
              <a:rPr lang="en-US" smtClean="0"/>
              <a:t>CAFischer</a:t>
            </a:r>
            <a:endParaRPr lang="en-US"/>
          </a:p>
        </p:txBody>
      </p:sp>
      <p:sp>
        <p:nvSpPr>
          <p:cNvPr id="6" name="Slide Number Placeholder 3"/>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179022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362780F-814C-4F4E-9162-B48A8F601F2B}" type="datetime1">
              <a:rPr lang="en-US" smtClean="0"/>
              <a:t>12/13/2018</a:t>
            </a:fld>
            <a:endParaRPr lang="en-US"/>
          </a:p>
        </p:txBody>
      </p:sp>
      <p:sp>
        <p:nvSpPr>
          <p:cNvPr id="5" name="Footer Placeholder 5"/>
          <p:cNvSpPr>
            <a:spLocks noGrp="1"/>
          </p:cNvSpPr>
          <p:nvPr>
            <p:ph type="ftr" sz="quarter" idx="11"/>
          </p:nvPr>
        </p:nvSpPr>
        <p:spPr/>
        <p:txBody>
          <a:bodyPr/>
          <a:lstStyle/>
          <a:p>
            <a:r>
              <a:rPr lang="en-US" smtClean="0"/>
              <a:t>CAFischer</a:t>
            </a:r>
            <a:endParaRPr lang="en-US"/>
          </a:p>
        </p:txBody>
      </p:sp>
      <p:sp>
        <p:nvSpPr>
          <p:cNvPr id="6" name="Slide Number Placeholder 6"/>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3969272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8CF9691-3842-4F35-AEF9-4DE2DC197C7D}" type="datetime1">
              <a:rPr lang="en-US" smtClean="0"/>
              <a:t>12/13/2018</a:t>
            </a:fld>
            <a:endParaRPr lang="en-US"/>
          </a:p>
        </p:txBody>
      </p:sp>
      <p:sp>
        <p:nvSpPr>
          <p:cNvPr id="6" name="Footer Placeholder 5"/>
          <p:cNvSpPr>
            <a:spLocks noGrp="1"/>
          </p:cNvSpPr>
          <p:nvPr>
            <p:ph type="ftr" sz="quarter" idx="11"/>
          </p:nvPr>
        </p:nvSpPr>
        <p:spPr/>
        <p:txBody>
          <a:bodyPr/>
          <a:lstStyle/>
          <a:p>
            <a:r>
              <a:rPr lang="en-US" smtClean="0"/>
              <a:t>CAFischer</a:t>
            </a:r>
            <a:endParaRPr lang="en-US"/>
          </a:p>
        </p:txBody>
      </p:sp>
      <p:sp>
        <p:nvSpPr>
          <p:cNvPr id="7" name="Slide Number Placeholder 6"/>
          <p:cNvSpPr>
            <a:spLocks noGrp="1"/>
          </p:cNvSpPr>
          <p:nvPr>
            <p:ph type="sldNum" sz="quarter" idx="12"/>
          </p:nvPr>
        </p:nvSpPr>
        <p:spPr/>
        <p:txBody>
          <a:bodyPr/>
          <a:lstStyle/>
          <a:p>
            <a:fld id="{E43E9F41-003A-433D-B9EF-922D9225208A}" type="slidenum">
              <a:rPr lang="en-US" smtClean="0"/>
              <a:t>‹#›</a:t>
            </a:fld>
            <a:endParaRPr lang="en-US"/>
          </a:p>
        </p:txBody>
      </p:sp>
    </p:spTree>
    <p:extLst>
      <p:ext uri="{BB962C8B-B14F-4D97-AF65-F5344CB8AC3E}">
        <p14:creationId xmlns:p14="http://schemas.microsoft.com/office/powerpoint/2010/main" val="319004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8C9A98-B207-4FB7-A2F3-B362404DF0DA}" type="datetime1">
              <a:rPr lang="en-US" smtClean="0"/>
              <a:t>12/13/2018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CAFischer</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43E9F41-003A-433D-B9EF-922D9225208A}" type="slidenum">
              <a:rPr lang="en-US" smtClean="0"/>
              <a:t>‹#›</a:t>
            </a:fld>
            <a:endParaRPr lang="en-US"/>
          </a:p>
        </p:txBody>
      </p:sp>
    </p:spTree>
    <p:extLst>
      <p:ext uri="{BB962C8B-B14F-4D97-AF65-F5344CB8AC3E}">
        <p14:creationId xmlns:p14="http://schemas.microsoft.com/office/powerpoint/2010/main" val="3358283020"/>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339" y="968432"/>
            <a:ext cx="9341166" cy="2473037"/>
          </a:xfrm>
        </p:spPr>
        <p:txBody>
          <a:bodyPr/>
          <a:lstStyle/>
          <a:p>
            <a:r>
              <a:rPr lang="en-US" dirty="0" smtClean="0"/>
              <a:t>EECT 112 Lab Notebook</a:t>
            </a:r>
            <a:endParaRPr lang="en-US" dirty="0"/>
          </a:p>
        </p:txBody>
      </p:sp>
      <p:sp>
        <p:nvSpPr>
          <p:cNvPr id="3" name="Subtitle 2"/>
          <p:cNvSpPr>
            <a:spLocks noGrp="1"/>
          </p:cNvSpPr>
          <p:nvPr>
            <p:ph type="subTitle" idx="1"/>
          </p:nvPr>
        </p:nvSpPr>
        <p:spPr>
          <a:xfrm>
            <a:off x="1213657" y="3441470"/>
            <a:ext cx="7456518" cy="2632364"/>
          </a:xfrm>
        </p:spPr>
        <p:txBody>
          <a:bodyPr/>
          <a:lstStyle/>
          <a:p>
            <a:r>
              <a:rPr lang="en-US" dirty="0" smtClean="0"/>
              <a:t>By </a:t>
            </a:r>
            <a:r>
              <a:rPr lang="en-US" dirty="0" err="1" smtClean="0"/>
              <a:t>CaFischer</a:t>
            </a:r>
            <a:endParaRPr lang="en-US" dirty="0" smtClean="0"/>
          </a:p>
          <a:p>
            <a:r>
              <a:rPr lang="en-US" dirty="0" smtClean="0"/>
              <a:t>Fall 2018</a:t>
            </a:r>
          </a:p>
          <a:p>
            <a:r>
              <a:rPr lang="en-US" dirty="0" smtClean="0"/>
              <a:t>EECT 112</a:t>
            </a:r>
          </a:p>
          <a:p>
            <a:r>
              <a:rPr lang="en-US" dirty="0" smtClean="0"/>
              <a:t>Partners: Ali </a:t>
            </a:r>
            <a:r>
              <a:rPr lang="en-US" dirty="0" err="1" smtClean="0"/>
              <a:t>Algethmi</a:t>
            </a:r>
            <a:r>
              <a:rPr lang="en-US" dirty="0" smtClean="0"/>
              <a:t> (</a:t>
            </a:r>
            <a:r>
              <a:rPr lang="en-US" dirty="0" smtClean="0"/>
              <a:t>1,5), </a:t>
            </a:r>
            <a:r>
              <a:rPr lang="en-US" dirty="0" smtClean="0"/>
              <a:t>David (3), Jeanie Hess (6-9)</a:t>
            </a:r>
            <a:endParaRPr lang="en-US" dirty="0"/>
          </a:p>
          <a:p>
            <a:endParaRPr lang="en-US" dirty="0"/>
          </a:p>
        </p:txBody>
      </p:sp>
      <p:sp>
        <p:nvSpPr>
          <p:cNvPr id="7" name="Slide Number Placeholder 6"/>
          <p:cNvSpPr>
            <a:spLocks noGrp="1"/>
          </p:cNvSpPr>
          <p:nvPr>
            <p:ph type="sldNum" sz="quarter" idx="12"/>
          </p:nvPr>
        </p:nvSpPr>
        <p:spPr/>
        <p:txBody>
          <a:bodyPr/>
          <a:lstStyle/>
          <a:p>
            <a:fld id="{E43E9F41-003A-433D-B9EF-922D9225208A}" type="slidenum">
              <a:rPr lang="en-US" smtClean="0"/>
              <a:t>1</a:t>
            </a:fld>
            <a:endParaRPr lang="en-US"/>
          </a:p>
        </p:txBody>
      </p:sp>
    </p:spTree>
    <p:extLst>
      <p:ext uri="{BB962C8B-B14F-4D97-AF65-F5344CB8AC3E}">
        <p14:creationId xmlns:p14="http://schemas.microsoft.com/office/powerpoint/2010/main" val="109227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 2-Number Conversions</a:t>
            </a:r>
          </a:p>
        </p:txBody>
      </p:sp>
      <p:sp>
        <p:nvSpPr>
          <p:cNvPr id="5" name="Content Placeholder 4"/>
          <p:cNvSpPr>
            <a:spLocks noGrp="1"/>
          </p:cNvSpPr>
          <p:nvPr>
            <p:ph sz="half" idx="1"/>
          </p:nvPr>
        </p:nvSpPr>
        <p:spPr>
          <a:xfrm>
            <a:off x="1103312" y="2060575"/>
            <a:ext cx="4396339" cy="4195763"/>
          </a:xfrm>
        </p:spPr>
        <p:txBody>
          <a:bodyPr/>
          <a:lstStyle/>
          <a:p>
            <a:pPr marL="0" indent="0">
              <a:buNone/>
            </a:pPr>
            <a:r>
              <a:rPr lang="en-US" dirty="0" smtClean="0"/>
              <a:t>Procedure:</a:t>
            </a:r>
          </a:p>
          <a:p>
            <a:r>
              <a:rPr lang="en-US" dirty="0" smtClean="0"/>
              <a:t>The next conversion I did was from hexadecimal to decimal</a:t>
            </a:r>
          </a:p>
          <a:p>
            <a:r>
              <a:rPr lang="en-US" dirty="0" smtClean="0"/>
              <a:t>This is done by multiplying each number by 16 whose exponent changes depending on position</a:t>
            </a:r>
          </a:p>
          <a:p>
            <a:r>
              <a:rPr lang="en-US" dirty="0"/>
              <a:t>T</a:t>
            </a:r>
            <a:r>
              <a:rPr lang="en-US" dirty="0" smtClean="0"/>
              <a:t>he results of the multiplications are then added to make the hexadecimal value</a:t>
            </a:r>
          </a:p>
          <a:p>
            <a:r>
              <a:rPr lang="en-US" dirty="0" smtClean="0"/>
              <a:t>But this is a bit more complicated than the binary because of the addition of letters in place of number values</a:t>
            </a:r>
            <a:endParaRPr lang="en-US"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841392672"/>
              </p:ext>
            </p:extLst>
          </p:nvPr>
        </p:nvGraphicFramePr>
        <p:xfrm>
          <a:off x="6184668" y="2060575"/>
          <a:ext cx="3491347" cy="1547148"/>
        </p:xfrm>
        <a:graphic>
          <a:graphicData uri="http://schemas.openxmlformats.org/drawingml/2006/table">
            <a:tbl>
              <a:tblPr>
                <a:tableStyleId>{5C22544A-7EE6-4342-B048-85BDC9FD1C3A}</a:tableStyleId>
              </a:tblPr>
              <a:tblGrid>
                <a:gridCol w="984394">
                  <a:extLst>
                    <a:ext uri="{9D8B030D-6E8A-4147-A177-3AD203B41FA5}">
                      <a16:colId xmlns:a16="http://schemas.microsoft.com/office/drawing/2014/main" val="3885974328"/>
                    </a:ext>
                  </a:extLst>
                </a:gridCol>
                <a:gridCol w="605781">
                  <a:extLst>
                    <a:ext uri="{9D8B030D-6E8A-4147-A177-3AD203B41FA5}">
                      <a16:colId xmlns:a16="http://schemas.microsoft.com/office/drawing/2014/main" val="977214466"/>
                    </a:ext>
                  </a:extLst>
                </a:gridCol>
                <a:gridCol w="598278">
                  <a:extLst>
                    <a:ext uri="{9D8B030D-6E8A-4147-A177-3AD203B41FA5}">
                      <a16:colId xmlns:a16="http://schemas.microsoft.com/office/drawing/2014/main" val="1746281974"/>
                    </a:ext>
                  </a:extLst>
                </a:gridCol>
                <a:gridCol w="651447">
                  <a:extLst>
                    <a:ext uri="{9D8B030D-6E8A-4147-A177-3AD203B41FA5}">
                      <a16:colId xmlns:a16="http://schemas.microsoft.com/office/drawing/2014/main" val="607763980"/>
                    </a:ext>
                  </a:extLst>
                </a:gridCol>
                <a:gridCol w="651447">
                  <a:extLst>
                    <a:ext uri="{9D8B030D-6E8A-4147-A177-3AD203B41FA5}">
                      <a16:colId xmlns:a16="http://schemas.microsoft.com/office/drawing/2014/main" val="4181056114"/>
                    </a:ext>
                  </a:extLst>
                </a:gridCol>
              </a:tblGrid>
              <a:tr h="321652">
                <a:tc rowSpan="2">
                  <a:txBody>
                    <a:bodyPr/>
                    <a:lstStyle/>
                    <a:p>
                      <a:pPr algn="ctr" fontAlgn="ctr"/>
                      <a:r>
                        <a:rPr lang="en-US" sz="1100" u="none" strike="noStrike" dirty="0">
                          <a:effectLst/>
                        </a:rPr>
                        <a:t>Multipliers</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16^2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5757627"/>
                  </a:ext>
                </a:extLst>
              </a:tr>
              <a:tr h="321652">
                <a:tc vMerge="1">
                  <a:txBody>
                    <a:bodyPr/>
                    <a:lstStyle/>
                    <a:p>
                      <a:endParaRPr lang="en-US"/>
                    </a:p>
                  </a:txBody>
                  <a:tcPr/>
                </a:tc>
                <a:tc>
                  <a:txBody>
                    <a:bodyPr/>
                    <a:lstStyle/>
                    <a:p>
                      <a:pPr algn="r" fontAlgn="b"/>
                      <a:r>
                        <a:rPr lang="en-US" sz="1100" u="none" strike="noStrike" dirty="0">
                          <a:effectLst/>
                        </a:rPr>
                        <a:t>256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5513551"/>
                  </a:ext>
                </a:extLst>
              </a:tr>
              <a:tr h="321652">
                <a:tc>
                  <a:txBody>
                    <a:bodyPr/>
                    <a:lstStyle/>
                    <a:p>
                      <a:pPr algn="ctr" fontAlgn="ctr"/>
                      <a:r>
                        <a:rPr lang="en-US" sz="1100" u="none" strike="noStrike">
                          <a:effectLst/>
                        </a:rPr>
                        <a:t>Decimal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804804"/>
                  </a:ext>
                </a:extLst>
              </a:tr>
              <a:tr h="582192">
                <a:tc>
                  <a:txBody>
                    <a:bodyPr/>
                    <a:lstStyle/>
                    <a:p>
                      <a:pPr algn="ctr" fontAlgn="ctr"/>
                      <a:r>
                        <a:rPr lang="en-US" sz="1100" u="none" strike="noStrike" dirty="0">
                          <a:effectLst/>
                        </a:rPr>
                        <a:t>Hexadecimal</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256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291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08398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77773653"/>
              </p:ext>
            </p:extLst>
          </p:nvPr>
        </p:nvGraphicFramePr>
        <p:xfrm>
          <a:off x="10205603" y="2094807"/>
          <a:ext cx="1673284" cy="2269378"/>
        </p:xfrm>
        <a:graphic>
          <a:graphicData uri="http://schemas.openxmlformats.org/drawingml/2006/table">
            <a:tbl>
              <a:tblPr>
                <a:tableStyleId>{5C22544A-7EE6-4342-B048-85BDC9FD1C3A}</a:tableStyleId>
              </a:tblPr>
              <a:tblGrid>
                <a:gridCol w="726780">
                  <a:extLst>
                    <a:ext uri="{9D8B030D-6E8A-4147-A177-3AD203B41FA5}">
                      <a16:colId xmlns:a16="http://schemas.microsoft.com/office/drawing/2014/main" val="1333504186"/>
                    </a:ext>
                  </a:extLst>
                </a:gridCol>
                <a:gridCol w="946504">
                  <a:extLst>
                    <a:ext uri="{9D8B030D-6E8A-4147-A177-3AD203B41FA5}">
                      <a16:colId xmlns:a16="http://schemas.microsoft.com/office/drawing/2014/main" val="1934157827"/>
                    </a:ext>
                  </a:extLst>
                </a:gridCol>
              </a:tblGrid>
              <a:tr h="259951">
                <a:tc>
                  <a:txBody>
                    <a:bodyPr/>
                    <a:lstStyle/>
                    <a:p>
                      <a:pPr algn="ctr" fontAlgn="b"/>
                      <a:r>
                        <a:rPr lang="en-US" sz="1100" u="none" strike="noStrike" dirty="0">
                          <a:effectLst/>
                        </a:rPr>
                        <a:t>Decimal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smtClean="0">
                          <a:effectLst/>
                        </a:rPr>
                        <a:t>Hexadecimal</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3636827"/>
                  </a:ext>
                </a:extLst>
              </a:tr>
              <a:tr h="287061">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9600237"/>
                  </a:ext>
                </a:extLst>
              </a:tr>
              <a:tr h="287061">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360216"/>
                  </a:ext>
                </a:extLst>
              </a:tr>
              <a:tr h="287061">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3041402"/>
                  </a:ext>
                </a:extLst>
              </a:tr>
              <a:tr h="287061">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D</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226875"/>
                  </a:ext>
                </a:extLst>
              </a:tr>
              <a:tr h="287061">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3780417"/>
                  </a:ext>
                </a:extLst>
              </a:tr>
              <a:tr h="287061">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4363931"/>
                  </a:ext>
                </a:extLst>
              </a:tr>
              <a:tr h="287061">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800637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74632510"/>
              </p:ext>
            </p:extLst>
          </p:nvPr>
        </p:nvGraphicFramePr>
        <p:xfrm>
          <a:off x="7076438" y="3915289"/>
          <a:ext cx="2441634" cy="1413168"/>
        </p:xfrm>
        <a:graphic>
          <a:graphicData uri="http://schemas.openxmlformats.org/drawingml/2006/table">
            <a:tbl>
              <a:tblPr>
                <a:tableStyleId>{5C22544A-7EE6-4342-B048-85BDC9FD1C3A}</a:tableStyleId>
              </a:tblPr>
              <a:tblGrid>
                <a:gridCol w="506638">
                  <a:extLst>
                    <a:ext uri="{9D8B030D-6E8A-4147-A177-3AD203B41FA5}">
                      <a16:colId xmlns:a16="http://schemas.microsoft.com/office/drawing/2014/main" val="247396213"/>
                    </a:ext>
                  </a:extLst>
                </a:gridCol>
                <a:gridCol w="609888">
                  <a:extLst>
                    <a:ext uri="{9D8B030D-6E8A-4147-A177-3AD203B41FA5}">
                      <a16:colId xmlns:a16="http://schemas.microsoft.com/office/drawing/2014/main" val="3548479884"/>
                    </a:ext>
                  </a:extLst>
                </a:gridCol>
                <a:gridCol w="331277">
                  <a:extLst>
                    <a:ext uri="{9D8B030D-6E8A-4147-A177-3AD203B41FA5}">
                      <a16:colId xmlns:a16="http://schemas.microsoft.com/office/drawing/2014/main" val="813524357"/>
                    </a:ext>
                  </a:extLst>
                </a:gridCol>
                <a:gridCol w="331277">
                  <a:extLst>
                    <a:ext uri="{9D8B030D-6E8A-4147-A177-3AD203B41FA5}">
                      <a16:colId xmlns:a16="http://schemas.microsoft.com/office/drawing/2014/main" val="2884570129"/>
                    </a:ext>
                  </a:extLst>
                </a:gridCol>
                <a:gridCol w="331277">
                  <a:extLst>
                    <a:ext uri="{9D8B030D-6E8A-4147-A177-3AD203B41FA5}">
                      <a16:colId xmlns:a16="http://schemas.microsoft.com/office/drawing/2014/main" val="1482406769"/>
                    </a:ext>
                  </a:extLst>
                </a:gridCol>
                <a:gridCol w="331277">
                  <a:extLst>
                    <a:ext uri="{9D8B030D-6E8A-4147-A177-3AD203B41FA5}">
                      <a16:colId xmlns:a16="http://schemas.microsoft.com/office/drawing/2014/main" val="4230849097"/>
                    </a:ext>
                  </a:extLst>
                </a:gridCol>
              </a:tblGrid>
              <a:tr h="235528">
                <a:tc>
                  <a:txBody>
                    <a:bodyPr/>
                    <a:lstStyle/>
                    <a:p>
                      <a:pPr algn="ctr" fontAlgn="b"/>
                      <a:r>
                        <a:rPr lang="en-US" sz="1100" u="none" strike="noStrike" dirty="0" smtClean="0">
                          <a:effectLst/>
                        </a:rPr>
                        <a:t>2253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dirty="0">
                          <a:effectLst/>
                        </a:rPr>
                        <a:t>8CD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3587765619"/>
                  </a:ext>
                </a:extLst>
              </a:tr>
              <a:tr h="23552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1100" u="none" strike="noStrike" dirty="0">
                          <a:effectLst/>
                        </a:rPr>
                        <a:t>140.813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dirty="0">
                          <a:effectLst/>
                        </a:rPr>
                        <a:t>140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4099493982"/>
                  </a:ext>
                </a:extLst>
              </a:tr>
              <a:tr h="23552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1100" u="none" strike="noStrike" dirty="0">
                          <a:effectLst/>
                        </a:rPr>
                        <a:t>8.75</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1508116842"/>
                  </a:ext>
                </a:extLst>
              </a:tr>
              <a:tr h="23552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r" fontAlgn="b"/>
                      <a:r>
                        <a:rPr lang="en-US" sz="1100" u="none" strike="noStrike">
                          <a:effectLst/>
                        </a:rPr>
                        <a:t>0.5</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676174408"/>
                  </a:ext>
                </a:extLst>
              </a:tr>
              <a:tr h="23552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dirty="0">
                          <a:effectLst/>
                        </a:rPr>
                        <a:t>13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extLst>
                  <a:ext uri="{0D108BD9-81ED-4DB2-BD59-A6C34878D82A}">
                    <a16:rowId xmlns:a16="http://schemas.microsoft.com/office/drawing/2014/main" val="754898284"/>
                  </a:ext>
                </a:extLst>
              </a:tr>
              <a:tr h="23552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52360709"/>
                  </a:ext>
                </a:extLst>
              </a:tr>
            </a:tbl>
          </a:graphicData>
        </a:graphic>
      </p:graphicFrame>
      <p:sp>
        <p:nvSpPr>
          <p:cNvPr id="10" name="Footer Placeholder 9"/>
          <p:cNvSpPr>
            <a:spLocks noGrp="1"/>
          </p:cNvSpPr>
          <p:nvPr>
            <p:ph type="ftr" sz="quarter" idx="11"/>
          </p:nvPr>
        </p:nvSpPr>
        <p:spPr/>
        <p:txBody>
          <a:bodyPr/>
          <a:lstStyle/>
          <a:p>
            <a:r>
              <a:rPr lang="en-US" smtClean="0"/>
              <a:t>CAFischer</a:t>
            </a:r>
            <a:endParaRPr lang="en-US"/>
          </a:p>
        </p:txBody>
      </p:sp>
      <p:sp>
        <p:nvSpPr>
          <p:cNvPr id="11" name="Slide Number Placeholder 10"/>
          <p:cNvSpPr>
            <a:spLocks noGrp="1"/>
          </p:cNvSpPr>
          <p:nvPr>
            <p:ph type="sldNum" sz="quarter" idx="12"/>
          </p:nvPr>
        </p:nvSpPr>
        <p:spPr/>
        <p:txBody>
          <a:bodyPr/>
          <a:lstStyle/>
          <a:p>
            <a:fld id="{E43E9F41-003A-433D-B9EF-922D9225208A}" type="slidenum">
              <a:rPr lang="en-US" smtClean="0"/>
              <a:t>10</a:t>
            </a:fld>
            <a:endParaRPr lang="en-US"/>
          </a:p>
        </p:txBody>
      </p:sp>
    </p:spTree>
    <p:extLst>
      <p:ext uri="{BB962C8B-B14F-4D97-AF65-F5344CB8AC3E}">
        <p14:creationId xmlns:p14="http://schemas.microsoft.com/office/powerpoint/2010/main" val="3434417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 2-Number Conversions</a:t>
            </a:r>
          </a:p>
        </p:txBody>
      </p:sp>
      <p:sp>
        <p:nvSpPr>
          <p:cNvPr id="5" name="Content Placeholder 4"/>
          <p:cNvSpPr>
            <a:spLocks noGrp="1"/>
          </p:cNvSpPr>
          <p:nvPr>
            <p:ph idx="1"/>
          </p:nvPr>
        </p:nvSpPr>
        <p:spPr/>
        <p:txBody>
          <a:bodyPr/>
          <a:lstStyle/>
          <a:p>
            <a:pPr marL="0" indent="0">
              <a:buNone/>
            </a:pPr>
            <a:r>
              <a:rPr lang="en-US" dirty="0" smtClean="0"/>
              <a:t>Observations:</a:t>
            </a:r>
          </a:p>
          <a:p>
            <a:pPr marL="0" indent="0">
              <a:buNone/>
            </a:pPr>
            <a:r>
              <a:rPr lang="en-US" dirty="0" smtClean="0"/>
              <a:t>When broken down, binary and hexadecimal numbers become simple addition.</a:t>
            </a:r>
            <a:r>
              <a:rPr lang="en-US" dirty="0"/>
              <a:t> </a:t>
            </a:r>
            <a:r>
              <a:rPr lang="en-US" dirty="0" smtClean="0"/>
              <a:t>Though it’s especially difficult depending on what value is translated to and from the alternative numerical system.</a:t>
            </a:r>
          </a:p>
          <a:p>
            <a:pPr marL="0" indent="0">
              <a:buNone/>
            </a:pPr>
            <a:r>
              <a:rPr lang="en-US" dirty="0"/>
              <a:t>T</a:t>
            </a:r>
            <a:r>
              <a:rPr lang="en-US" dirty="0" smtClean="0"/>
              <a:t>he hexadecimal, for example, uses letters </a:t>
            </a:r>
            <a:r>
              <a:rPr lang="en-US" dirty="0"/>
              <a:t>A</a:t>
            </a:r>
            <a:r>
              <a:rPr lang="en-US" dirty="0" smtClean="0"/>
              <a:t> through F which is difficult for excel to calculate using the standard decimal system.</a:t>
            </a:r>
          </a:p>
          <a:p>
            <a:pPr marL="0" indent="0">
              <a:buNone/>
            </a:pPr>
            <a:endParaRPr lang="en-US" dirty="0" smtClean="0"/>
          </a:p>
        </p:txBody>
      </p:sp>
      <p:sp>
        <p:nvSpPr>
          <p:cNvPr id="7" name="Footer Placeholder 6"/>
          <p:cNvSpPr>
            <a:spLocks noGrp="1"/>
          </p:cNvSpPr>
          <p:nvPr>
            <p:ph type="ftr" sz="quarter" idx="11"/>
          </p:nvPr>
        </p:nvSpPr>
        <p:spPr/>
        <p:txBody>
          <a:bodyPr/>
          <a:lstStyle/>
          <a:p>
            <a:r>
              <a:rPr lang="en-US" dirty="0" err="1" smtClean="0"/>
              <a:t>CAFischer</a:t>
            </a:r>
            <a:endParaRPr lang="en-US" dirty="0"/>
          </a:p>
        </p:txBody>
      </p:sp>
      <p:sp>
        <p:nvSpPr>
          <p:cNvPr id="9" name="Slide Number Placeholder 8"/>
          <p:cNvSpPr>
            <a:spLocks noGrp="1"/>
          </p:cNvSpPr>
          <p:nvPr>
            <p:ph type="sldNum" sz="quarter" idx="12"/>
          </p:nvPr>
        </p:nvSpPr>
        <p:spPr/>
        <p:txBody>
          <a:bodyPr/>
          <a:lstStyle/>
          <a:p>
            <a:fld id="{E43E9F41-003A-433D-B9EF-922D9225208A}" type="slidenum">
              <a:rPr lang="en-US" smtClean="0"/>
              <a:t>11</a:t>
            </a:fld>
            <a:endParaRPr lang="en-US" dirty="0"/>
          </a:p>
        </p:txBody>
      </p:sp>
    </p:spTree>
    <p:extLst>
      <p:ext uri="{BB962C8B-B14F-4D97-AF65-F5344CB8AC3E}">
        <p14:creationId xmlns:p14="http://schemas.microsoft.com/office/powerpoint/2010/main" val="2349150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3-Logic Gates</a:t>
            </a:r>
            <a:endParaRPr lang="en-US" dirty="0"/>
          </a:p>
        </p:txBody>
      </p:sp>
      <p:sp>
        <p:nvSpPr>
          <p:cNvPr id="5" name="Content Placeholder 4"/>
          <p:cNvSpPr>
            <a:spLocks noGrp="1"/>
          </p:cNvSpPr>
          <p:nvPr>
            <p:ph idx="1"/>
          </p:nvPr>
        </p:nvSpPr>
        <p:spPr/>
        <p:txBody>
          <a:bodyPr/>
          <a:lstStyle/>
          <a:p>
            <a:pPr marL="0" indent="0">
              <a:buNone/>
            </a:pPr>
            <a:r>
              <a:rPr lang="en-US" dirty="0" smtClean="0"/>
              <a:t>Goal:</a:t>
            </a:r>
          </a:p>
          <a:p>
            <a:r>
              <a:rPr lang="en-US" dirty="0"/>
              <a:t>The purpose of the lab was to </a:t>
            </a:r>
            <a:r>
              <a:rPr lang="en-US" dirty="0" smtClean="0"/>
              <a:t>learn how to test AND </a:t>
            </a:r>
            <a:r>
              <a:rPr lang="en-US" dirty="0" err="1" smtClean="0"/>
              <a:t>and</a:t>
            </a:r>
            <a:r>
              <a:rPr lang="en-US" dirty="0" smtClean="0"/>
              <a:t> OR logic gates.</a:t>
            </a:r>
          </a:p>
          <a:p>
            <a:r>
              <a:rPr lang="en-US" dirty="0"/>
              <a:t>The tools used were a Digital </a:t>
            </a:r>
            <a:r>
              <a:rPr lang="en-US" dirty="0" err="1"/>
              <a:t>Multimeter</a:t>
            </a:r>
            <a:r>
              <a:rPr lang="en-US" dirty="0"/>
              <a:t>, an Elvis II, 2</a:t>
            </a:r>
            <a:r>
              <a:rPr lang="en-US" dirty="0" smtClean="0"/>
              <a:t> </a:t>
            </a:r>
            <a:r>
              <a:rPr lang="en-US" dirty="0"/>
              <a:t>10k</a:t>
            </a:r>
            <a:r>
              <a:rPr lang="en-US" dirty="0">
                <a:latin typeface="GreekC" panose="00000400000000000000" pitchFamily="2" charset="0"/>
                <a:cs typeface="GreekC" panose="00000400000000000000" pitchFamily="2" charset="0"/>
              </a:rPr>
              <a:t>W</a:t>
            </a:r>
            <a:r>
              <a:rPr lang="en-US" dirty="0">
                <a:cs typeface="GreekC" panose="00000400000000000000" pitchFamily="2" charset="0"/>
              </a:rPr>
              <a:t> resistors, </a:t>
            </a:r>
            <a:r>
              <a:rPr lang="en-US" dirty="0" smtClean="0">
                <a:cs typeface="GreekC" panose="00000400000000000000" pitchFamily="2" charset="0"/>
              </a:rPr>
              <a:t>a </a:t>
            </a:r>
            <a:r>
              <a:rPr lang="en-US" dirty="0">
                <a:cs typeface="GreekC" panose="00000400000000000000" pitchFamily="2" charset="0"/>
              </a:rPr>
              <a:t>dip switch</a:t>
            </a:r>
            <a:r>
              <a:rPr lang="en-US" dirty="0" smtClean="0">
                <a:cs typeface="GreekC" panose="00000400000000000000" pitchFamily="2" charset="0"/>
              </a:rPr>
              <a:t>, a 74LS08N logic gate, a 74LS32 logic gate, Multisim, </a:t>
            </a:r>
            <a:r>
              <a:rPr lang="en-US" dirty="0">
                <a:cs typeface="GreekC" panose="00000400000000000000" pitchFamily="2" charset="0"/>
              </a:rPr>
              <a:t>and Excel to record all </a:t>
            </a:r>
            <a:r>
              <a:rPr lang="en-US" dirty="0" smtClean="0">
                <a:cs typeface="GreekC" panose="00000400000000000000" pitchFamily="2" charset="0"/>
              </a:rPr>
              <a:t>data</a:t>
            </a:r>
          </a:p>
          <a:p>
            <a:r>
              <a:rPr lang="en-US" dirty="0" smtClean="0">
                <a:cs typeface="GreekC" panose="00000400000000000000" pitchFamily="2" charset="0"/>
              </a:rPr>
              <a:t>My partners were David Dixon and Nicholas Rupert and we used bench 6</a:t>
            </a:r>
          </a:p>
          <a:p>
            <a:r>
              <a:rPr lang="en-US" dirty="0" smtClean="0">
                <a:cs typeface="GreekC" panose="00000400000000000000" pitchFamily="2" charset="0"/>
              </a:rPr>
              <a:t>The date was 9/13/2018</a:t>
            </a:r>
          </a:p>
          <a:p>
            <a:endParaRPr lang="en-US" dirty="0">
              <a:cs typeface="GreekC" panose="00000400000000000000" pitchFamily="2" charset="0"/>
            </a:endParaRPr>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CAFischer</a:t>
            </a:r>
            <a:endParaRPr lang="en-US"/>
          </a:p>
        </p:txBody>
      </p:sp>
      <p:sp>
        <p:nvSpPr>
          <p:cNvPr id="4" name="Slide Number Placeholder 3"/>
          <p:cNvSpPr>
            <a:spLocks noGrp="1"/>
          </p:cNvSpPr>
          <p:nvPr>
            <p:ph type="sldNum" sz="quarter" idx="12"/>
          </p:nvPr>
        </p:nvSpPr>
        <p:spPr/>
        <p:txBody>
          <a:bodyPr/>
          <a:lstStyle/>
          <a:p>
            <a:fld id="{E43E9F41-003A-433D-B9EF-922D9225208A}" type="slidenum">
              <a:rPr lang="en-US" smtClean="0"/>
              <a:t>12</a:t>
            </a:fld>
            <a:endParaRPr lang="en-US"/>
          </a:p>
        </p:txBody>
      </p:sp>
    </p:spTree>
    <p:extLst>
      <p:ext uri="{BB962C8B-B14F-4D97-AF65-F5344CB8AC3E}">
        <p14:creationId xmlns:p14="http://schemas.microsoft.com/office/powerpoint/2010/main" val="177527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3-Logic Gates</a:t>
            </a:r>
            <a:endParaRPr lang="en-US" dirty="0"/>
          </a:p>
        </p:txBody>
      </p:sp>
      <p:sp>
        <p:nvSpPr>
          <p:cNvPr id="5" name="Content Placeholder 4"/>
          <p:cNvSpPr>
            <a:spLocks noGrp="1"/>
          </p:cNvSpPr>
          <p:nvPr>
            <p:ph sz="half" idx="1"/>
          </p:nvPr>
        </p:nvSpPr>
        <p:spPr/>
        <p:txBody>
          <a:bodyPr/>
          <a:lstStyle/>
          <a:p>
            <a:pPr marL="0" indent="0">
              <a:buNone/>
            </a:pPr>
            <a:r>
              <a:rPr lang="en-US" dirty="0" smtClean="0"/>
              <a:t>Procedure:</a:t>
            </a:r>
          </a:p>
          <a:p>
            <a:r>
              <a:rPr lang="en-US" dirty="0" smtClean="0"/>
              <a:t>Using Multisim, I read all possible outputs for all possible inputs for both an OR gate and an AND gate circuit</a:t>
            </a:r>
          </a:p>
          <a:p>
            <a:r>
              <a:rPr lang="en-US" dirty="0" smtClean="0"/>
              <a:t>By making this circuit I was able to get a good grasp on how the switches work when placed after the logic gates</a:t>
            </a:r>
          </a:p>
          <a:p>
            <a:endParaRPr lang="en-US" dirty="0" smtClean="0"/>
          </a:p>
          <a:p>
            <a:endParaRPr lang="en-US" dirty="0" smtClean="0"/>
          </a:p>
          <a:p>
            <a:endParaRPr lang="en-US" dirty="0"/>
          </a:p>
        </p:txBody>
      </p:sp>
      <p:pic>
        <p:nvPicPr>
          <p:cNvPr id="7" name="Content Placeholder 6"/>
          <p:cNvPicPr>
            <a:picLocks noGrp="1" noChangeAspect="1"/>
          </p:cNvPicPr>
          <p:nvPr>
            <p:ph sz="half" idx="2"/>
          </p:nvPr>
        </p:nvPicPr>
        <p:blipFill>
          <a:blip r:embed="rId2"/>
          <a:stretch>
            <a:fillRect/>
          </a:stretch>
        </p:blipFill>
        <p:spPr>
          <a:xfrm>
            <a:off x="5845226" y="1537855"/>
            <a:ext cx="4312927" cy="4718483"/>
          </a:xfrm>
          <a:prstGeom prst="rect">
            <a:avLst/>
          </a:prstGeom>
        </p:spPr>
      </p:pic>
      <p:sp>
        <p:nvSpPr>
          <p:cNvPr id="3" name="Footer Placeholder 2"/>
          <p:cNvSpPr>
            <a:spLocks noGrp="1"/>
          </p:cNvSpPr>
          <p:nvPr>
            <p:ph type="ftr" sz="quarter" idx="11"/>
          </p:nvPr>
        </p:nvSpPr>
        <p:spPr/>
        <p:txBody>
          <a:bodyPr/>
          <a:lstStyle/>
          <a:p>
            <a:r>
              <a:rPr lang="en-US" smtClean="0"/>
              <a:t>CAFischer</a:t>
            </a:r>
            <a:endParaRPr lang="en-US"/>
          </a:p>
        </p:txBody>
      </p:sp>
      <p:sp>
        <p:nvSpPr>
          <p:cNvPr id="4" name="Slide Number Placeholder 3"/>
          <p:cNvSpPr>
            <a:spLocks noGrp="1"/>
          </p:cNvSpPr>
          <p:nvPr>
            <p:ph type="sldNum" sz="quarter" idx="12"/>
          </p:nvPr>
        </p:nvSpPr>
        <p:spPr/>
        <p:txBody>
          <a:bodyPr/>
          <a:lstStyle/>
          <a:p>
            <a:fld id="{E43E9F41-003A-433D-B9EF-922D9225208A}" type="slidenum">
              <a:rPr lang="en-US" smtClean="0"/>
              <a:t>13</a:t>
            </a:fld>
            <a:endParaRPr lang="en-US"/>
          </a:p>
        </p:txBody>
      </p:sp>
    </p:spTree>
    <p:extLst>
      <p:ext uri="{BB962C8B-B14F-4D97-AF65-F5344CB8AC3E}">
        <p14:creationId xmlns:p14="http://schemas.microsoft.com/office/powerpoint/2010/main" val="151368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3-Logic Gates</a:t>
            </a:r>
            <a:endParaRPr lang="en-US" dirty="0"/>
          </a:p>
        </p:txBody>
      </p:sp>
      <p:sp>
        <p:nvSpPr>
          <p:cNvPr id="3" name="Content Placeholder 2"/>
          <p:cNvSpPr>
            <a:spLocks noGrp="1"/>
          </p:cNvSpPr>
          <p:nvPr>
            <p:ph sz="half" idx="1"/>
          </p:nvPr>
        </p:nvSpPr>
        <p:spPr/>
        <p:txBody>
          <a:bodyPr/>
          <a:lstStyle/>
          <a:p>
            <a:pPr marL="0" indent="0">
              <a:buNone/>
            </a:pPr>
            <a:r>
              <a:rPr lang="en-US" dirty="0" smtClean="0"/>
              <a:t>Procedure:</a:t>
            </a:r>
          </a:p>
          <a:p>
            <a:r>
              <a:rPr lang="en-US" dirty="0" smtClean="0"/>
              <a:t>I assembled the circuit as pictured on the right with a ground attached to each side of the </a:t>
            </a:r>
            <a:r>
              <a:rPr lang="en-US" dirty="0" err="1" smtClean="0"/>
              <a:t>multimeter</a:t>
            </a:r>
            <a:r>
              <a:rPr lang="en-US" dirty="0" smtClean="0"/>
              <a:t> and then to the circuit at the output of our gate and at the by our Elvis II output.</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98929" y="1431598"/>
            <a:ext cx="3853611" cy="4824739"/>
          </a:xfrm>
          <a:prstGeom prst="rect">
            <a:avLst/>
          </a:prstGeom>
        </p:spPr>
      </p:pic>
      <p:sp>
        <p:nvSpPr>
          <p:cNvPr id="4" name="Footer Placeholder 3"/>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14</a:t>
            </a:fld>
            <a:endParaRPr lang="en-US"/>
          </a:p>
        </p:txBody>
      </p:sp>
    </p:spTree>
    <p:extLst>
      <p:ext uri="{BB962C8B-B14F-4D97-AF65-F5344CB8AC3E}">
        <p14:creationId xmlns:p14="http://schemas.microsoft.com/office/powerpoint/2010/main" val="2500111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3-Logic Gates</a:t>
            </a:r>
            <a:endParaRPr lang="en-US" dirty="0"/>
          </a:p>
        </p:txBody>
      </p:sp>
      <p:sp>
        <p:nvSpPr>
          <p:cNvPr id="5" name="Content Placeholder 4"/>
          <p:cNvSpPr>
            <a:spLocks noGrp="1"/>
          </p:cNvSpPr>
          <p:nvPr>
            <p:ph sz="half" idx="1"/>
          </p:nvPr>
        </p:nvSpPr>
        <p:spPr/>
        <p:txBody>
          <a:bodyPr/>
          <a:lstStyle/>
          <a:p>
            <a:pPr marL="0" indent="0">
              <a:buNone/>
            </a:pPr>
            <a:r>
              <a:rPr lang="en-US" dirty="0"/>
              <a:t>O</a:t>
            </a:r>
            <a:r>
              <a:rPr lang="en-US" dirty="0" smtClean="0"/>
              <a:t>bservations:</a:t>
            </a:r>
          </a:p>
          <a:p>
            <a:r>
              <a:rPr lang="en-US" dirty="0"/>
              <a:t>When the switch is closed, the circuit is shorted giving the reading of a logic </a:t>
            </a:r>
            <a:r>
              <a:rPr lang="en-US" dirty="0" smtClean="0"/>
              <a:t>zero</a:t>
            </a:r>
          </a:p>
          <a:p>
            <a:r>
              <a:rPr lang="en-US" dirty="0" smtClean="0"/>
              <a:t>It’s a bit counter-intuitive to me how the switches work when attached this way, but it worked well</a:t>
            </a:r>
          </a:p>
          <a:p>
            <a:pPr marL="0" indent="0">
              <a:buNone/>
            </a:pPr>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CAFischer</a:t>
            </a:r>
            <a:endParaRPr lang="en-US"/>
          </a:p>
        </p:txBody>
      </p:sp>
      <p:sp>
        <p:nvSpPr>
          <p:cNvPr id="4" name="Slide Number Placeholder 3"/>
          <p:cNvSpPr>
            <a:spLocks noGrp="1"/>
          </p:cNvSpPr>
          <p:nvPr>
            <p:ph type="sldNum" sz="quarter" idx="12"/>
          </p:nvPr>
        </p:nvSpPr>
        <p:spPr/>
        <p:txBody>
          <a:bodyPr/>
          <a:lstStyle/>
          <a:p>
            <a:fld id="{E43E9F41-003A-433D-B9EF-922D9225208A}" type="slidenum">
              <a:rPr lang="en-US" smtClean="0"/>
              <a:t>15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342079178"/>
              </p:ext>
            </p:extLst>
          </p:nvPr>
        </p:nvGraphicFramePr>
        <p:xfrm>
          <a:off x="5513378" y="2061953"/>
          <a:ext cx="5067796" cy="1410318"/>
        </p:xfrm>
        <a:graphic>
          <a:graphicData uri="http://schemas.openxmlformats.org/drawingml/2006/table">
            <a:tbl>
              <a:tblPr>
                <a:tableStyleId>{5C22544A-7EE6-4342-B048-85BDC9FD1C3A}</a:tableStyleId>
              </a:tblPr>
              <a:tblGrid>
                <a:gridCol w="612731">
                  <a:extLst>
                    <a:ext uri="{9D8B030D-6E8A-4147-A177-3AD203B41FA5}">
                      <a16:colId xmlns:a16="http://schemas.microsoft.com/office/drawing/2014/main" val="4270277810"/>
                    </a:ext>
                  </a:extLst>
                </a:gridCol>
                <a:gridCol w="612731">
                  <a:extLst>
                    <a:ext uri="{9D8B030D-6E8A-4147-A177-3AD203B41FA5}">
                      <a16:colId xmlns:a16="http://schemas.microsoft.com/office/drawing/2014/main" val="3454564238"/>
                    </a:ext>
                  </a:extLst>
                </a:gridCol>
                <a:gridCol w="612731">
                  <a:extLst>
                    <a:ext uri="{9D8B030D-6E8A-4147-A177-3AD203B41FA5}">
                      <a16:colId xmlns:a16="http://schemas.microsoft.com/office/drawing/2014/main" val="487580098"/>
                    </a:ext>
                  </a:extLst>
                </a:gridCol>
                <a:gridCol w="612731">
                  <a:extLst>
                    <a:ext uri="{9D8B030D-6E8A-4147-A177-3AD203B41FA5}">
                      <a16:colId xmlns:a16="http://schemas.microsoft.com/office/drawing/2014/main" val="537933779"/>
                    </a:ext>
                  </a:extLst>
                </a:gridCol>
                <a:gridCol w="165948">
                  <a:extLst>
                    <a:ext uri="{9D8B030D-6E8A-4147-A177-3AD203B41FA5}">
                      <a16:colId xmlns:a16="http://schemas.microsoft.com/office/drawing/2014/main" val="1482376812"/>
                    </a:ext>
                  </a:extLst>
                </a:gridCol>
                <a:gridCol w="612731">
                  <a:extLst>
                    <a:ext uri="{9D8B030D-6E8A-4147-A177-3AD203B41FA5}">
                      <a16:colId xmlns:a16="http://schemas.microsoft.com/office/drawing/2014/main" val="2111401339"/>
                    </a:ext>
                  </a:extLst>
                </a:gridCol>
                <a:gridCol w="612731">
                  <a:extLst>
                    <a:ext uri="{9D8B030D-6E8A-4147-A177-3AD203B41FA5}">
                      <a16:colId xmlns:a16="http://schemas.microsoft.com/office/drawing/2014/main" val="632752587"/>
                    </a:ext>
                  </a:extLst>
                </a:gridCol>
                <a:gridCol w="612731">
                  <a:extLst>
                    <a:ext uri="{9D8B030D-6E8A-4147-A177-3AD203B41FA5}">
                      <a16:colId xmlns:a16="http://schemas.microsoft.com/office/drawing/2014/main" val="4269453844"/>
                    </a:ext>
                  </a:extLst>
                </a:gridCol>
                <a:gridCol w="612731">
                  <a:extLst>
                    <a:ext uri="{9D8B030D-6E8A-4147-A177-3AD203B41FA5}">
                      <a16:colId xmlns:a16="http://schemas.microsoft.com/office/drawing/2014/main" val="2603277172"/>
                    </a:ext>
                  </a:extLst>
                </a:gridCol>
              </a:tblGrid>
              <a:tr h="235053">
                <a:tc gridSpan="4">
                  <a:txBody>
                    <a:bodyPr/>
                    <a:lstStyle/>
                    <a:p>
                      <a:pPr algn="ctr" fontAlgn="b"/>
                      <a:r>
                        <a:rPr lang="en-US" sz="1100" u="none" strike="noStrike" dirty="0">
                          <a:effectLst/>
                        </a:rPr>
                        <a:t>Simulated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gridSpan="4">
                  <a:txBody>
                    <a:bodyPr/>
                    <a:lstStyle/>
                    <a:p>
                      <a:pPr algn="ctr" fontAlgn="b"/>
                      <a:r>
                        <a:rPr lang="en-US" sz="1100" u="none" strike="noStrike">
                          <a:effectLst/>
                        </a:rPr>
                        <a:t>Test</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3426259"/>
                  </a:ext>
                </a:extLst>
              </a:tr>
              <a:tr h="235053">
                <a:tc>
                  <a:txBody>
                    <a:bodyPr/>
                    <a:lstStyle/>
                    <a:p>
                      <a:pPr algn="ctr" fontAlgn="b"/>
                      <a:r>
                        <a:rPr lang="en-US" sz="1100" u="none" strike="noStrike" dirty="0">
                          <a:effectLst/>
                        </a:rPr>
                        <a:t>S1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S2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VA</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VB</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S1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S2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VA</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VB</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213412866"/>
                  </a:ext>
                </a:extLst>
              </a:tr>
              <a:tr h="235053">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5.00V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4.96V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4.96V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3440712"/>
                  </a:ext>
                </a:extLst>
              </a:tr>
              <a:tr h="235053">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5.00V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50nV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4.95V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0.00V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6125439"/>
                  </a:ext>
                </a:extLst>
              </a:tr>
              <a:tr h="235053">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50nV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4.95V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0776794"/>
                  </a:ext>
                </a:extLst>
              </a:tr>
              <a:tr h="235053">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50nV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50nV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0.00V</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8211288"/>
                  </a:ext>
                </a:extLst>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333656437"/>
              </p:ext>
            </p:extLst>
          </p:nvPr>
        </p:nvGraphicFramePr>
        <p:xfrm>
          <a:off x="5513378" y="3963149"/>
          <a:ext cx="5067797" cy="1410318"/>
        </p:xfrm>
        <a:graphic>
          <a:graphicData uri="http://schemas.openxmlformats.org/drawingml/2006/table">
            <a:tbl>
              <a:tblPr>
                <a:tableStyleId>{5C22544A-7EE6-4342-B048-85BDC9FD1C3A}</a:tableStyleId>
              </a:tblPr>
              <a:tblGrid>
                <a:gridCol w="612731">
                  <a:extLst>
                    <a:ext uri="{9D8B030D-6E8A-4147-A177-3AD203B41FA5}">
                      <a16:colId xmlns:a16="http://schemas.microsoft.com/office/drawing/2014/main" val="3867400478"/>
                    </a:ext>
                  </a:extLst>
                </a:gridCol>
                <a:gridCol w="612731">
                  <a:extLst>
                    <a:ext uri="{9D8B030D-6E8A-4147-A177-3AD203B41FA5}">
                      <a16:colId xmlns:a16="http://schemas.microsoft.com/office/drawing/2014/main" val="997628336"/>
                    </a:ext>
                  </a:extLst>
                </a:gridCol>
                <a:gridCol w="612731">
                  <a:extLst>
                    <a:ext uri="{9D8B030D-6E8A-4147-A177-3AD203B41FA5}">
                      <a16:colId xmlns:a16="http://schemas.microsoft.com/office/drawing/2014/main" val="2631226889"/>
                    </a:ext>
                  </a:extLst>
                </a:gridCol>
                <a:gridCol w="612731">
                  <a:extLst>
                    <a:ext uri="{9D8B030D-6E8A-4147-A177-3AD203B41FA5}">
                      <a16:colId xmlns:a16="http://schemas.microsoft.com/office/drawing/2014/main" val="591427154"/>
                    </a:ext>
                  </a:extLst>
                </a:gridCol>
                <a:gridCol w="165949">
                  <a:extLst>
                    <a:ext uri="{9D8B030D-6E8A-4147-A177-3AD203B41FA5}">
                      <a16:colId xmlns:a16="http://schemas.microsoft.com/office/drawing/2014/main" val="86608441"/>
                    </a:ext>
                  </a:extLst>
                </a:gridCol>
                <a:gridCol w="612731">
                  <a:extLst>
                    <a:ext uri="{9D8B030D-6E8A-4147-A177-3AD203B41FA5}">
                      <a16:colId xmlns:a16="http://schemas.microsoft.com/office/drawing/2014/main" val="2742813591"/>
                    </a:ext>
                  </a:extLst>
                </a:gridCol>
                <a:gridCol w="612731">
                  <a:extLst>
                    <a:ext uri="{9D8B030D-6E8A-4147-A177-3AD203B41FA5}">
                      <a16:colId xmlns:a16="http://schemas.microsoft.com/office/drawing/2014/main" val="1443378437"/>
                    </a:ext>
                  </a:extLst>
                </a:gridCol>
                <a:gridCol w="612731">
                  <a:extLst>
                    <a:ext uri="{9D8B030D-6E8A-4147-A177-3AD203B41FA5}">
                      <a16:colId xmlns:a16="http://schemas.microsoft.com/office/drawing/2014/main" val="4061148020"/>
                    </a:ext>
                  </a:extLst>
                </a:gridCol>
                <a:gridCol w="612731">
                  <a:extLst>
                    <a:ext uri="{9D8B030D-6E8A-4147-A177-3AD203B41FA5}">
                      <a16:colId xmlns:a16="http://schemas.microsoft.com/office/drawing/2014/main" val="2763780392"/>
                    </a:ext>
                  </a:extLst>
                </a:gridCol>
              </a:tblGrid>
              <a:tr h="235053">
                <a:tc gridSpan="4">
                  <a:txBody>
                    <a:bodyPr/>
                    <a:lstStyle/>
                    <a:p>
                      <a:pPr algn="ctr" fontAlgn="b"/>
                      <a:r>
                        <a:rPr lang="en-US" sz="1000" u="none" strike="noStrike" dirty="0">
                          <a:effectLst/>
                        </a:rPr>
                        <a:t>Simulated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3">
                        <a:lumMod val="60000"/>
                        <a:lumOff val="40000"/>
                      </a:schemeClr>
                    </a:solidFill>
                  </a:tcPr>
                </a:tc>
                <a:tc gridSpan="4">
                  <a:txBody>
                    <a:bodyPr/>
                    <a:lstStyle/>
                    <a:p>
                      <a:pPr algn="ctr" fontAlgn="b"/>
                      <a:r>
                        <a:rPr lang="en-US" sz="1000" u="none" strike="noStrike">
                          <a:effectLst/>
                        </a:rPr>
                        <a:t>Test</a:t>
                      </a:r>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3900608"/>
                  </a:ext>
                </a:extLst>
              </a:tr>
              <a:tr h="235053">
                <a:tc>
                  <a:txBody>
                    <a:bodyPr/>
                    <a:lstStyle/>
                    <a:p>
                      <a:pPr algn="ctr" fontAlgn="b"/>
                      <a:r>
                        <a:rPr lang="en-US" sz="1000" u="none" strike="noStrike" dirty="0">
                          <a:effectLst/>
                        </a:rPr>
                        <a:t>S3</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S4</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VC</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VD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S3</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S4</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VC</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tc>
                  <a:txBody>
                    <a:bodyPr/>
                    <a:lstStyle/>
                    <a:p>
                      <a:pPr algn="ctr" fontAlgn="b"/>
                      <a:r>
                        <a:rPr lang="en-US" sz="1000" u="none" strike="noStrike" dirty="0">
                          <a:effectLst/>
                        </a:rPr>
                        <a:t>VD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3">
                        <a:lumMod val="40000"/>
                        <a:lumOff val="60000"/>
                      </a:schemeClr>
                    </a:solidFill>
                  </a:tcPr>
                </a:tc>
                <a:extLst>
                  <a:ext uri="{0D108BD9-81ED-4DB2-BD59-A6C34878D82A}">
                    <a16:rowId xmlns:a16="http://schemas.microsoft.com/office/drawing/2014/main" val="3362150525"/>
                  </a:ext>
                </a:extLst>
              </a:tr>
              <a:tr h="235053">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500uV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500uV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04" marR="8304" marT="8304" marB="0" anchor="b"/>
                </a:tc>
                <a:extLst>
                  <a:ext uri="{0D108BD9-81ED-4DB2-BD59-A6C34878D82A}">
                    <a16:rowId xmlns:a16="http://schemas.microsoft.com/office/drawing/2014/main" val="2297838352"/>
                  </a:ext>
                </a:extLst>
              </a:tr>
              <a:tr h="235053">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500uV</a:t>
                      </a:r>
                      <a:endParaRPr lang="en-US" sz="1000" b="0" i="0" u="none" strike="noStrike" dirty="0">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5.00V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04" marR="8304" marT="8304" marB="0" anchor="b"/>
                </a:tc>
                <a:extLst>
                  <a:ext uri="{0D108BD9-81ED-4DB2-BD59-A6C34878D82A}">
                    <a16:rowId xmlns:a16="http://schemas.microsoft.com/office/drawing/2014/main" val="3206983079"/>
                  </a:ext>
                </a:extLst>
              </a:tr>
              <a:tr h="235053">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5.00V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500uV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04" marR="8304" marT="8304" marB="0" anchor="b"/>
                </a:tc>
                <a:extLst>
                  <a:ext uri="{0D108BD9-81ED-4DB2-BD59-A6C34878D82A}">
                    <a16:rowId xmlns:a16="http://schemas.microsoft.com/office/drawing/2014/main" val="2777956071"/>
                  </a:ext>
                </a:extLst>
              </a:tr>
              <a:tr h="235053">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5.00V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5.00V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04" marR="8304" marT="8304" marB="0" anchor="b">
                    <a:solidFill>
                      <a:schemeClr val="accent1">
                        <a:lumMod val="40000"/>
                        <a:lumOff val="60000"/>
                      </a:schemeClr>
                    </a:solidFill>
                  </a:tcPr>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04" marR="8304" marT="8304" marB="0" anchor="b"/>
                </a:tc>
                <a:tc>
                  <a:txBody>
                    <a:bodyPr/>
                    <a:lstStyle/>
                    <a:p>
                      <a:pPr algn="ctr" fontAlgn="b"/>
                      <a:r>
                        <a:rPr lang="en-US" sz="1000" u="none" strike="noStrike" dirty="0">
                          <a:effectLst/>
                        </a:rPr>
                        <a:t>4.95V</a:t>
                      </a:r>
                      <a:endParaRPr lang="en-US" sz="1000" b="0" i="0" u="none" strike="noStrike" dirty="0">
                        <a:solidFill>
                          <a:srgbClr val="000000"/>
                        </a:solidFill>
                        <a:effectLst/>
                        <a:latin typeface="Calibri" panose="020F0502020204030204" pitchFamily="34" charset="0"/>
                      </a:endParaRPr>
                    </a:p>
                  </a:txBody>
                  <a:tcPr marL="8304" marR="8304" marT="8304" marB="0" anchor="b"/>
                </a:tc>
                <a:extLst>
                  <a:ext uri="{0D108BD9-81ED-4DB2-BD59-A6C34878D82A}">
                    <a16:rowId xmlns:a16="http://schemas.microsoft.com/office/drawing/2014/main" val="4182932485"/>
                  </a:ext>
                </a:extLst>
              </a:tr>
            </a:tbl>
          </a:graphicData>
        </a:graphic>
      </p:graphicFrame>
      <p:sp>
        <p:nvSpPr>
          <p:cNvPr id="12" name="TextBox 11"/>
          <p:cNvSpPr txBox="1"/>
          <p:nvPr/>
        </p:nvSpPr>
        <p:spPr>
          <a:xfrm>
            <a:off x="5499651" y="1691243"/>
            <a:ext cx="1415772" cy="369332"/>
          </a:xfrm>
          <a:prstGeom prst="rect">
            <a:avLst/>
          </a:prstGeom>
          <a:noFill/>
        </p:spPr>
        <p:txBody>
          <a:bodyPr wrap="none" rtlCol="0">
            <a:spAutoFit/>
          </a:bodyPr>
          <a:lstStyle/>
          <a:p>
            <a:r>
              <a:rPr lang="en-US" dirty="0" smtClean="0"/>
              <a:t>AND Gate:</a:t>
            </a:r>
            <a:endParaRPr lang="en-US" dirty="0"/>
          </a:p>
        </p:txBody>
      </p:sp>
      <p:sp>
        <p:nvSpPr>
          <p:cNvPr id="13" name="TextBox 12"/>
          <p:cNvSpPr txBox="1"/>
          <p:nvPr/>
        </p:nvSpPr>
        <p:spPr>
          <a:xfrm>
            <a:off x="5499651" y="3593817"/>
            <a:ext cx="1241045" cy="369332"/>
          </a:xfrm>
          <a:prstGeom prst="rect">
            <a:avLst/>
          </a:prstGeom>
          <a:noFill/>
        </p:spPr>
        <p:txBody>
          <a:bodyPr wrap="none" rtlCol="0">
            <a:spAutoFit/>
          </a:bodyPr>
          <a:lstStyle/>
          <a:p>
            <a:r>
              <a:rPr lang="en-US" dirty="0" smtClean="0"/>
              <a:t>OR Gate:</a:t>
            </a:r>
          </a:p>
        </p:txBody>
      </p:sp>
    </p:spTree>
    <p:extLst>
      <p:ext uri="{BB962C8B-B14F-4D97-AF65-F5344CB8AC3E}">
        <p14:creationId xmlns:p14="http://schemas.microsoft.com/office/powerpoint/2010/main" val="3010284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4-Lecture 3b Slide 3</a:t>
            </a:r>
            <a:endParaRPr lang="en-US" dirty="0"/>
          </a:p>
        </p:txBody>
      </p:sp>
      <p:sp>
        <p:nvSpPr>
          <p:cNvPr id="7" name="Content Placeholder 6"/>
          <p:cNvSpPr>
            <a:spLocks noGrp="1"/>
          </p:cNvSpPr>
          <p:nvPr>
            <p:ph idx="1"/>
          </p:nvPr>
        </p:nvSpPr>
        <p:spPr/>
        <p:txBody>
          <a:bodyPr/>
          <a:lstStyle/>
          <a:p>
            <a:pPr marL="0" indent="0">
              <a:buNone/>
            </a:pPr>
            <a:r>
              <a:rPr lang="en-US" dirty="0" smtClean="0"/>
              <a:t>Goal:</a:t>
            </a:r>
          </a:p>
          <a:p>
            <a:r>
              <a:rPr lang="en-US" dirty="0" smtClean="0"/>
              <a:t>The Purpose of this lab was to learn more about Logic circuits and how to describe them algebraically.</a:t>
            </a:r>
          </a:p>
          <a:p>
            <a:r>
              <a:rPr lang="en-US" dirty="0"/>
              <a:t>The tools used were a Digital </a:t>
            </a:r>
            <a:r>
              <a:rPr lang="en-US" dirty="0" err="1"/>
              <a:t>Multimeter</a:t>
            </a:r>
            <a:r>
              <a:rPr lang="en-US" dirty="0"/>
              <a:t>, an Elvis II, </a:t>
            </a:r>
            <a:r>
              <a:rPr lang="en-US" dirty="0" smtClean="0"/>
              <a:t>3 </a:t>
            </a:r>
            <a:r>
              <a:rPr lang="en-US" dirty="0"/>
              <a:t>10k</a:t>
            </a:r>
            <a:r>
              <a:rPr lang="en-US" dirty="0">
                <a:latin typeface="GreekC" panose="00000400000000000000" pitchFamily="2" charset="0"/>
                <a:cs typeface="GreekC" panose="00000400000000000000" pitchFamily="2" charset="0"/>
              </a:rPr>
              <a:t>W</a:t>
            </a:r>
            <a:r>
              <a:rPr lang="en-US" dirty="0">
                <a:cs typeface="GreekC" panose="00000400000000000000" pitchFamily="2" charset="0"/>
              </a:rPr>
              <a:t> </a:t>
            </a:r>
            <a:r>
              <a:rPr lang="en-US" dirty="0" smtClean="0">
                <a:cs typeface="GreekC" panose="00000400000000000000" pitchFamily="2" charset="0"/>
              </a:rPr>
              <a:t>and</a:t>
            </a:r>
            <a:r>
              <a:rPr lang="en-US" dirty="0"/>
              <a:t> 3 </a:t>
            </a:r>
            <a:r>
              <a:rPr lang="en-US" dirty="0" smtClean="0"/>
              <a:t>1k</a:t>
            </a:r>
            <a:r>
              <a:rPr lang="en-US" dirty="0" smtClean="0">
                <a:latin typeface="GreekC" panose="00000400000000000000" pitchFamily="2" charset="0"/>
                <a:cs typeface="GreekC" panose="00000400000000000000" pitchFamily="2" charset="0"/>
              </a:rPr>
              <a:t>W</a:t>
            </a:r>
            <a:r>
              <a:rPr lang="en-US" dirty="0" smtClean="0">
                <a:cs typeface="GreekC" panose="00000400000000000000" pitchFamily="2" charset="0"/>
              </a:rPr>
              <a:t> resistors</a:t>
            </a:r>
            <a:r>
              <a:rPr lang="en-US" dirty="0">
                <a:cs typeface="GreekC" panose="00000400000000000000" pitchFamily="2" charset="0"/>
              </a:rPr>
              <a:t>, a dip switch, a </a:t>
            </a:r>
            <a:r>
              <a:rPr lang="en-US" dirty="0" smtClean="0">
                <a:cs typeface="GreekC" panose="00000400000000000000" pitchFamily="2" charset="0"/>
              </a:rPr>
              <a:t>74LS08 </a:t>
            </a:r>
            <a:r>
              <a:rPr lang="en-US" dirty="0">
                <a:cs typeface="GreekC" panose="00000400000000000000" pitchFamily="2" charset="0"/>
              </a:rPr>
              <a:t>logic gate, a 74LS32 logic gate, Multisim, and Excel to record all </a:t>
            </a:r>
            <a:r>
              <a:rPr lang="en-US" dirty="0" smtClean="0">
                <a:cs typeface="GreekC" panose="00000400000000000000" pitchFamily="2" charset="0"/>
              </a:rPr>
              <a:t>data</a:t>
            </a:r>
          </a:p>
          <a:p>
            <a:r>
              <a:rPr lang="en-US" dirty="0" smtClean="0">
                <a:cs typeface="GreekC" panose="00000400000000000000" pitchFamily="2" charset="0"/>
              </a:rPr>
              <a:t>My partner was Ali </a:t>
            </a:r>
            <a:r>
              <a:rPr lang="en-US" dirty="0" err="1" smtClean="0">
                <a:cs typeface="GreekC" panose="00000400000000000000" pitchFamily="2" charset="0"/>
              </a:rPr>
              <a:t>Algethmi</a:t>
            </a:r>
            <a:r>
              <a:rPr lang="en-US" dirty="0" smtClean="0">
                <a:cs typeface="GreekC" panose="00000400000000000000" pitchFamily="2" charset="0"/>
              </a:rPr>
              <a:t> and we used bench 3</a:t>
            </a:r>
          </a:p>
          <a:p>
            <a:r>
              <a:rPr lang="en-US" dirty="0" smtClean="0">
                <a:cs typeface="GreekC" panose="00000400000000000000" pitchFamily="2" charset="0"/>
              </a:rPr>
              <a:t>The date was 9/27/2018</a:t>
            </a:r>
            <a:endParaRPr lang="en-US" dirty="0">
              <a:cs typeface="GreekC" panose="00000400000000000000" pitchFamily="2" charset="0"/>
            </a:endParaRPr>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err="1" smtClean="0"/>
              <a:t>CAFischer</a:t>
            </a:r>
            <a:endParaRPr lang="en-US" dirty="0"/>
          </a:p>
        </p:txBody>
      </p:sp>
      <p:sp>
        <p:nvSpPr>
          <p:cNvPr id="6" name="Slide Number Placeholder 5"/>
          <p:cNvSpPr>
            <a:spLocks noGrp="1"/>
          </p:cNvSpPr>
          <p:nvPr>
            <p:ph type="sldNum" sz="quarter" idx="12"/>
          </p:nvPr>
        </p:nvSpPr>
        <p:spPr/>
        <p:txBody>
          <a:bodyPr/>
          <a:lstStyle/>
          <a:p>
            <a:fld id="{E43E9F41-003A-433D-B9EF-922D9225208A}" type="slidenum">
              <a:rPr lang="en-US" smtClean="0"/>
              <a:t>16</a:t>
            </a:fld>
            <a:endParaRPr lang="en-US"/>
          </a:p>
        </p:txBody>
      </p:sp>
    </p:spTree>
    <p:extLst>
      <p:ext uri="{BB962C8B-B14F-4D97-AF65-F5344CB8AC3E}">
        <p14:creationId xmlns:p14="http://schemas.microsoft.com/office/powerpoint/2010/main" val="326879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4-Lecture 3b Slide 3</a:t>
            </a:r>
          </a:p>
        </p:txBody>
      </p:sp>
      <p:sp>
        <p:nvSpPr>
          <p:cNvPr id="3" name="Content Placeholder 2"/>
          <p:cNvSpPr>
            <a:spLocks noGrp="1"/>
          </p:cNvSpPr>
          <p:nvPr>
            <p:ph sz="half" idx="1"/>
          </p:nvPr>
        </p:nvSpPr>
        <p:spPr/>
        <p:txBody>
          <a:bodyPr/>
          <a:lstStyle/>
          <a:p>
            <a:pPr marL="0" indent="0">
              <a:buNone/>
            </a:pPr>
            <a:r>
              <a:rPr lang="en-US" dirty="0" smtClean="0"/>
              <a:t>Procedure:</a:t>
            </a:r>
          </a:p>
          <a:p>
            <a:r>
              <a:rPr lang="en-US" dirty="0" smtClean="0"/>
              <a:t>We made two circuits that were identical except for the Logic gates whose positions were switched</a:t>
            </a:r>
          </a:p>
          <a:p>
            <a:r>
              <a:rPr lang="en-US" dirty="0" smtClean="0"/>
              <a:t>Effectively, the top circuit pictured here has the Boolean algebra expression (A+B)*C</a:t>
            </a:r>
          </a:p>
          <a:p>
            <a:r>
              <a:rPr lang="en-US" dirty="0" smtClean="0"/>
              <a:t>And the Boolean expression for the lower circuit is (A*B)+C</a:t>
            </a:r>
          </a:p>
          <a:p>
            <a:pPr marL="0" indent="0">
              <a:buNone/>
            </a:pPr>
            <a:endParaRPr lang="en-US" dirty="0"/>
          </a:p>
        </p:txBody>
      </p:sp>
      <p:pic>
        <p:nvPicPr>
          <p:cNvPr id="7" name="Content Placeholder 6"/>
          <p:cNvPicPr>
            <a:picLocks noGrp="1" noChangeAspect="1"/>
          </p:cNvPicPr>
          <p:nvPr>
            <p:ph sz="half" idx="2"/>
          </p:nvPr>
        </p:nvPicPr>
        <p:blipFill>
          <a:blip r:embed="rId2"/>
          <a:stretch>
            <a:fillRect/>
          </a:stretch>
        </p:blipFill>
        <p:spPr>
          <a:xfrm>
            <a:off x="5655046" y="2073168"/>
            <a:ext cx="4395788" cy="2085288"/>
          </a:xfrm>
          <a:prstGeom prst="rect">
            <a:avLst/>
          </a:prstGeo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17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5046" y="4158456"/>
            <a:ext cx="4395788" cy="2164593"/>
          </a:xfrm>
          <a:prstGeom prst="rect">
            <a:avLst/>
          </a:prstGeom>
        </p:spPr>
      </p:pic>
    </p:spTree>
    <p:extLst>
      <p:ext uri="{BB962C8B-B14F-4D97-AF65-F5344CB8AC3E}">
        <p14:creationId xmlns:p14="http://schemas.microsoft.com/office/powerpoint/2010/main" val="266265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4-Lecture 3b Slide 3</a:t>
            </a:r>
            <a:br>
              <a:rPr lang="en-US" dirty="0" smtClean="0"/>
            </a:br>
            <a:endParaRPr lang="en-US" dirty="0"/>
          </a:p>
        </p:txBody>
      </p:sp>
      <p:sp>
        <p:nvSpPr>
          <p:cNvPr id="3" name="Content Placeholder 2"/>
          <p:cNvSpPr>
            <a:spLocks noGrp="1"/>
          </p:cNvSpPr>
          <p:nvPr>
            <p:ph sz="half" idx="1"/>
          </p:nvPr>
        </p:nvSpPr>
        <p:spPr/>
        <p:txBody>
          <a:bodyPr/>
          <a:lstStyle/>
          <a:p>
            <a:pPr marL="0" indent="0">
              <a:buNone/>
            </a:pPr>
            <a:r>
              <a:rPr lang="en-US" dirty="0" smtClean="0"/>
              <a:t>Procedure:</a:t>
            </a:r>
          </a:p>
          <a:p>
            <a:r>
              <a:rPr lang="en-US" dirty="0" smtClean="0"/>
              <a:t>Here pictured is a circuit with the AND </a:t>
            </a:r>
            <a:r>
              <a:rPr lang="en-US" dirty="0" err="1" smtClean="0"/>
              <a:t>and</a:t>
            </a:r>
            <a:r>
              <a:rPr lang="en-US" dirty="0" smtClean="0"/>
              <a:t> OR gates attached to three inputs bordered by switches and resistors leading to ground</a:t>
            </a:r>
          </a:p>
          <a:p>
            <a:r>
              <a:rPr lang="en-US" dirty="0" smtClean="0"/>
              <a:t>When we were done reading all outputs for the (A+B)*C circuit we were able to simply switch both logic gates and then read all outputs for the (A*B)+C circuit</a:t>
            </a:r>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8521" t="9619" r="5303" b="38962"/>
          <a:stretch/>
        </p:blipFill>
        <p:spPr>
          <a:xfrm rot="5400000">
            <a:off x="6143480" y="1431318"/>
            <a:ext cx="4206228" cy="5050089"/>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18</a:t>
            </a:fld>
            <a:endParaRPr lang="en-US"/>
          </a:p>
        </p:txBody>
      </p:sp>
    </p:spTree>
    <p:extLst>
      <p:ext uri="{BB962C8B-B14F-4D97-AF65-F5344CB8AC3E}">
        <p14:creationId xmlns:p14="http://schemas.microsoft.com/office/powerpoint/2010/main" val="1920087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4-Lecture 3b Slide 3</a:t>
            </a:r>
            <a:br>
              <a:rPr lang="en-US" dirty="0" smtClean="0"/>
            </a:br>
            <a:endParaRPr lang="en-US" dirty="0"/>
          </a:p>
        </p:txBody>
      </p:sp>
      <p:sp>
        <p:nvSpPr>
          <p:cNvPr id="3" name="Content Placeholder 2"/>
          <p:cNvSpPr>
            <a:spLocks noGrp="1"/>
          </p:cNvSpPr>
          <p:nvPr>
            <p:ph sz="half" idx="1"/>
          </p:nvPr>
        </p:nvSpPr>
        <p:spPr>
          <a:xfrm>
            <a:off x="1043550" y="2058193"/>
            <a:ext cx="4396339" cy="4195763"/>
          </a:xfrm>
        </p:spPr>
        <p:txBody>
          <a:bodyPr/>
          <a:lstStyle/>
          <a:p>
            <a:pPr marL="0" indent="0">
              <a:buNone/>
            </a:pPr>
            <a:r>
              <a:rPr lang="en-US" dirty="0" smtClean="0"/>
              <a:t>Observations:</a:t>
            </a:r>
          </a:p>
          <a:p>
            <a:r>
              <a:rPr lang="en-US" dirty="0"/>
              <a:t>In the measured experiment the resistors prescribed were too high to get accurate readings. When assembled with 10k ohm resistors the OR gates gave an input higher than a logic 0 (&lt;0.8V</a:t>
            </a:r>
            <a:r>
              <a:rPr lang="en-US" dirty="0" smtClean="0"/>
              <a:t>)</a:t>
            </a:r>
          </a:p>
          <a:p>
            <a:r>
              <a:rPr lang="en-US" dirty="0" smtClean="0"/>
              <a:t>We found the correct results when we swapped the 10k resistors for 1k</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678545671"/>
              </p:ext>
            </p:extLst>
          </p:nvPr>
        </p:nvGraphicFramePr>
        <p:xfrm>
          <a:off x="6026362" y="4158456"/>
          <a:ext cx="3349456" cy="2095500"/>
        </p:xfrm>
        <a:graphic>
          <a:graphicData uri="http://schemas.openxmlformats.org/drawingml/2006/table">
            <a:tbl>
              <a:tblPr>
                <a:tableStyleId>{5C22544A-7EE6-4342-B048-85BDC9FD1C3A}</a:tableStyleId>
              </a:tblPr>
              <a:tblGrid>
                <a:gridCol w="656220">
                  <a:extLst>
                    <a:ext uri="{9D8B030D-6E8A-4147-A177-3AD203B41FA5}">
                      <a16:colId xmlns:a16="http://schemas.microsoft.com/office/drawing/2014/main" val="3851586724"/>
                    </a:ext>
                  </a:extLst>
                </a:gridCol>
                <a:gridCol w="656220">
                  <a:extLst>
                    <a:ext uri="{9D8B030D-6E8A-4147-A177-3AD203B41FA5}">
                      <a16:colId xmlns:a16="http://schemas.microsoft.com/office/drawing/2014/main" val="78542545"/>
                    </a:ext>
                  </a:extLst>
                </a:gridCol>
                <a:gridCol w="656220">
                  <a:extLst>
                    <a:ext uri="{9D8B030D-6E8A-4147-A177-3AD203B41FA5}">
                      <a16:colId xmlns:a16="http://schemas.microsoft.com/office/drawing/2014/main" val="3004825043"/>
                    </a:ext>
                  </a:extLst>
                </a:gridCol>
                <a:gridCol w="724576">
                  <a:extLst>
                    <a:ext uri="{9D8B030D-6E8A-4147-A177-3AD203B41FA5}">
                      <a16:colId xmlns:a16="http://schemas.microsoft.com/office/drawing/2014/main" val="1024426859"/>
                    </a:ext>
                  </a:extLst>
                </a:gridCol>
                <a:gridCol w="656220">
                  <a:extLst>
                    <a:ext uri="{9D8B030D-6E8A-4147-A177-3AD203B41FA5}">
                      <a16:colId xmlns:a16="http://schemas.microsoft.com/office/drawing/2014/main" val="3292319747"/>
                    </a:ext>
                  </a:extLst>
                </a:gridCol>
              </a:tblGrid>
              <a:tr h="190500">
                <a:tc>
                  <a:txBody>
                    <a:bodyPr/>
                    <a:lstStyle/>
                    <a:p>
                      <a:pPr algn="l" fontAlgn="b"/>
                      <a:r>
                        <a:rPr lang="en-US" sz="1100" u="none" strike="noStrike">
                          <a:effectLst/>
                        </a:rPr>
                        <a:t>A*B+C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Simulated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Test</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267602936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2235866638"/>
                  </a:ext>
                </a:extLst>
              </a:tr>
              <a:tr h="190500">
                <a:tc>
                  <a:txBody>
                    <a:bodyPr/>
                    <a:lstStyle/>
                    <a:p>
                      <a:pPr algn="ctr" fontAlgn="b"/>
                      <a:r>
                        <a:rPr lang="en-US" sz="1100" u="none" strike="noStrike" dirty="0">
                          <a:effectLst/>
                        </a:rPr>
                        <a:t>S1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S2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S3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4818885"/>
                  </a:ext>
                </a:extLst>
              </a:tr>
              <a:tr h="190500">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0.16V</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3874037"/>
                  </a:ext>
                </a:extLst>
              </a:tr>
              <a:tr h="190500">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9729891"/>
                  </a:ext>
                </a:extLst>
              </a:tr>
              <a:tr h="190500">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0.16V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3677101"/>
                  </a:ext>
                </a:extLst>
              </a:tr>
              <a:tr h="190500">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4029862"/>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0.16V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75983439"/>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6897165"/>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6056019"/>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4.37V</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7004965"/>
                  </a:ext>
                </a:extLst>
              </a:tr>
            </a:tbl>
          </a:graphicData>
        </a:graphic>
      </p:graphicFrame>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19</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607784840"/>
              </p:ext>
            </p:extLst>
          </p:nvPr>
        </p:nvGraphicFramePr>
        <p:xfrm>
          <a:off x="6026362" y="1853248"/>
          <a:ext cx="3349457" cy="2095500"/>
        </p:xfrm>
        <a:graphic>
          <a:graphicData uri="http://schemas.openxmlformats.org/drawingml/2006/table">
            <a:tbl>
              <a:tblPr>
                <a:tableStyleId>{5C22544A-7EE6-4342-B048-85BDC9FD1C3A}</a:tableStyleId>
              </a:tblPr>
              <a:tblGrid>
                <a:gridCol w="656220">
                  <a:extLst>
                    <a:ext uri="{9D8B030D-6E8A-4147-A177-3AD203B41FA5}">
                      <a16:colId xmlns:a16="http://schemas.microsoft.com/office/drawing/2014/main" val="3953475808"/>
                    </a:ext>
                  </a:extLst>
                </a:gridCol>
                <a:gridCol w="656220">
                  <a:extLst>
                    <a:ext uri="{9D8B030D-6E8A-4147-A177-3AD203B41FA5}">
                      <a16:colId xmlns:a16="http://schemas.microsoft.com/office/drawing/2014/main" val="3109345397"/>
                    </a:ext>
                  </a:extLst>
                </a:gridCol>
                <a:gridCol w="656220">
                  <a:extLst>
                    <a:ext uri="{9D8B030D-6E8A-4147-A177-3AD203B41FA5}">
                      <a16:colId xmlns:a16="http://schemas.microsoft.com/office/drawing/2014/main" val="3037842817"/>
                    </a:ext>
                  </a:extLst>
                </a:gridCol>
                <a:gridCol w="724577">
                  <a:extLst>
                    <a:ext uri="{9D8B030D-6E8A-4147-A177-3AD203B41FA5}">
                      <a16:colId xmlns:a16="http://schemas.microsoft.com/office/drawing/2014/main" val="2464452781"/>
                    </a:ext>
                  </a:extLst>
                </a:gridCol>
                <a:gridCol w="656220">
                  <a:extLst>
                    <a:ext uri="{9D8B030D-6E8A-4147-A177-3AD203B41FA5}">
                      <a16:colId xmlns:a16="http://schemas.microsoft.com/office/drawing/2014/main" val="4176197382"/>
                    </a:ext>
                  </a:extLst>
                </a:gridCol>
              </a:tblGrid>
              <a:tr h="190500">
                <a:tc>
                  <a:txBody>
                    <a:bodyPr/>
                    <a:lstStyle/>
                    <a:p>
                      <a:pPr algn="l" fontAlgn="b"/>
                      <a:r>
                        <a:rPr lang="en-US" sz="1100" u="none" strike="noStrike">
                          <a:effectLst/>
                        </a:rPr>
                        <a:t>(A+B)*C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Simulated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Test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212817861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4156589818"/>
                  </a:ext>
                </a:extLst>
              </a:tr>
              <a:tr h="190500">
                <a:tc>
                  <a:txBody>
                    <a:bodyPr/>
                    <a:lstStyle/>
                    <a:p>
                      <a:pPr algn="ctr" fontAlgn="b"/>
                      <a:r>
                        <a:rPr lang="en-US" sz="1100" u="none" strike="noStrike" dirty="0">
                          <a:effectLst/>
                        </a:rPr>
                        <a:t>S1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S2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ctr" fontAlgn="b"/>
                      <a:r>
                        <a:rPr lang="en-US" sz="1100" u="none" strike="noStrike" dirty="0">
                          <a:effectLst/>
                        </a:rPr>
                        <a:t>S3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653361"/>
                  </a:ext>
                </a:extLst>
              </a:tr>
              <a:tr h="190500">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0V</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780081"/>
                  </a:ext>
                </a:extLst>
              </a:tr>
              <a:tr h="190500">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4885921"/>
                  </a:ext>
                </a:extLst>
              </a:tr>
              <a:tr h="190500">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5871659"/>
                  </a:ext>
                </a:extLst>
              </a:tr>
              <a:tr h="190500">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4923495"/>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2624500"/>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Open</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4.38V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2019903"/>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Open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0.17V</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5274859"/>
                  </a:ext>
                </a:extLst>
              </a:tr>
              <a:tr h="190500">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Closed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Closed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5V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4.38V</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1369172"/>
                  </a:ext>
                </a:extLst>
              </a:tr>
            </a:tbl>
          </a:graphicData>
        </a:graphic>
      </p:graphicFrame>
    </p:spTree>
    <p:extLst>
      <p:ext uri="{BB962C8B-B14F-4D97-AF65-F5344CB8AC3E}">
        <p14:creationId xmlns:p14="http://schemas.microsoft.com/office/powerpoint/2010/main" val="395756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604356" y="299258"/>
            <a:ext cx="8446478" cy="964278"/>
          </a:xfrm>
        </p:spPr>
        <p:txBody>
          <a:bodyPr/>
          <a:lstStyle/>
          <a:p>
            <a:r>
              <a:rPr lang="en-US" dirty="0" smtClean="0"/>
              <a:t>Labs index</a:t>
            </a:r>
            <a:br>
              <a:rPr lang="en-US" dirty="0" smtClean="0"/>
            </a:br>
            <a:endParaRPr lang="en-US" dirty="0"/>
          </a:p>
        </p:txBody>
      </p:sp>
      <p:sp>
        <p:nvSpPr>
          <p:cNvPr id="8" name="Content Placeholder 7"/>
          <p:cNvSpPr>
            <a:spLocks noGrp="1"/>
          </p:cNvSpPr>
          <p:nvPr>
            <p:ph idx="1"/>
          </p:nvPr>
        </p:nvSpPr>
        <p:spPr>
          <a:xfrm>
            <a:off x="1103312" y="1263536"/>
            <a:ext cx="8947522" cy="5153889"/>
          </a:xfrm>
        </p:spPr>
        <p:txBody>
          <a:bodyPr numCol="2">
            <a:normAutofit/>
          </a:bodyPr>
          <a:lstStyle/>
          <a:p>
            <a:pPr marL="0" indent="0">
              <a:buNone/>
            </a:pPr>
            <a:r>
              <a:rPr lang="en-US" dirty="0" smtClean="0">
                <a:latin typeface="+mn-lt"/>
                <a:cs typeface="GreekC" panose="00000400000000000000" pitchFamily="2" charset="0"/>
              </a:rPr>
              <a:t>	</a:t>
            </a:r>
            <a:r>
              <a:rPr lang="en-US" sz="2400" dirty="0" smtClean="0">
                <a:latin typeface="+mn-lt"/>
                <a:cs typeface="GreekC" panose="00000400000000000000" pitchFamily="2" charset="0"/>
              </a:rPr>
              <a:t>Lab: </a:t>
            </a:r>
          </a:p>
          <a:p>
            <a:r>
              <a:rPr lang="en-US" dirty="0" smtClean="0">
                <a:latin typeface="+mn-lt"/>
                <a:cs typeface="GreekC" panose="00000400000000000000" pitchFamily="2" charset="0"/>
              </a:rPr>
              <a:t>Lab 1-Logic Level</a:t>
            </a:r>
          </a:p>
          <a:p>
            <a:r>
              <a:rPr lang="en-US" dirty="0" smtClean="0">
                <a:latin typeface="+mn-lt"/>
                <a:cs typeface="GreekC" panose="00000400000000000000" pitchFamily="2" charset="0"/>
              </a:rPr>
              <a:t>Lab 2-Number Conversions</a:t>
            </a:r>
            <a:endParaRPr lang="en-US" dirty="0">
              <a:latin typeface="+mn-lt"/>
              <a:cs typeface="GreekC" panose="00000400000000000000" pitchFamily="2" charset="0"/>
            </a:endParaRPr>
          </a:p>
          <a:p>
            <a:r>
              <a:rPr lang="en-US" dirty="0" smtClean="0">
                <a:latin typeface="+mn-lt"/>
                <a:cs typeface="GreekC" panose="00000400000000000000" pitchFamily="2" charset="0"/>
              </a:rPr>
              <a:t>Lab 3-Logic Gates</a:t>
            </a:r>
          </a:p>
          <a:p>
            <a:r>
              <a:rPr lang="en-US" dirty="0" smtClean="0">
                <a:latin typeface="+mn-lt"/>
                <a:cs typeface="GreekC" panose="00000400000000000000" pitchFamily="2" charset="0"/>
              </a:rPr>
              <a:t>Lab 4-</a:t>
            </a:r>
            <a:r>
              <a:rPr lang="en-US" dirty="0"/>
              <a:t>Lecture 3b Slide 3</a:t>
            </a:r>
            <a:endParaRPr lang="en-US" dirty="0">
              <a:latin typeface="+mn-lt"/>
              <a:cs typeface="GreekC" panose="00000400000000000000" pitchFamily="2" charset="0"/>
            </a:endParaRPr>
          </a:p>
          <a:p>
            <a:r>
              <a:rPr lang="en-US" dirty="0" smtClean="0">
                <a:latin typeface="+mn-lt"/>
                <a:cs typeface="GreekC" panose="00000400000000000000" pitchFamily="2" charset="0"/>
              </a:rPr>
              <a:t>Lab 5-Two Input Gates</a:t>
            </a:r>
          </a:p>
          <a:p>
            <a:r>
              <a:rPr lang="en-US" dirty="0" smtClean="0">
                <a:latin typeface="+mn-lt"/>
                <a:cs typeface="GreekC" panose="00000400000000000000" pitchFamily="2" charset="0"/>
              </a:rPr>
              <a:t>Lab 6-Boolean Theorems</a:t>
            </a:r>
          </a:p>
          <a:p>
            <a:r>
              <a:rPr lang="en-US" dirty="0" smtClean="0">
                <a:latin typeface="+mn-lt"/>
                <a:cs typeface="GreekC" panose="00000400000000000000" pitchFamily="2" charset="0"/>
              </a:rPr>
              <a:t>Lab 7-Circuit Reduction (part 1)</a:t>
            </a:r>
            <a:endParaRPr lang="en-US" dirty="0">
              <a:latin typeface="+mn-lt"/>
              <a:cs typeface="GreekC" panose="00000400000000000000" pitchFamily="2" charset="0"/>
            </a:endParaRPr>
          </a:p>
          <a:p>
            <a:r>
              <a:rPr lang="en-US" dirty="0" smtClean="0">
                <a:latin typeface="+mn-lt"/>
                <a:cs typeface="GreekC" panose="00000400000000000000" pitchFamily="2" charset="0"/>
              </a:rPr>
              <a:t>Lab 8-Circuit Reduction (part 2)</a:t>
            </a:r>
          </a:p>
          <a:p>
            <a:r>
              <a:rPr lang="en-US" dirty="0" smtClean="0">
                <a:latin typeface="+mn-lt"/>
                <a:cs typeface="GreekC" panose="00000400000000000000" pitchFamily="2" charset="0"/>
              </a:rPr>
              <a:t>Lab 9-1 to 3 Clock</a:t>
            </a:r>
          </a:p>
          <a:p>
            <a:pPr marL="0" indent="0">
              <a:buNone/>
            </a:pPr>
            <a:endParaRPr lang="en-US" dirty="0" smtClean="0">
              <a:latin typeface="+mn-lt"/>
              <a:cs typeface="GreekC" panose="00000400000000000000" pitchFamily="2" charset="0"/>
            </a:endParaRPr>
          </a:p>
          <a:p>
            <a:pPr marL="0" indent="0">
              <a:buNone/>
            </a:pPr>
            <a:r>
              <a:rPr lang="en-US" dirty="0">
                <a:latin typeface="+mn-lt"/>
                <a:cs typeface="GreekC" panose="00000400000000000000" pitchFamily="2" charset="0"/>
              </a:rPr>
              <a:t>	</a:t>
            </a:r>
            <a:r>
              <a:rPr lang="en-US" sz="2400" dirty="0" smtClean="0">
                <a:latin typeface="+mn-lt"/>
                <a:cs typeface="GreekC" panose="00000400000000000000" pitchFamily="2" charset="0"/>
              </a:rPr>
              <a:t>Page:</a:t>
            </a:r>
          </a:p>
          <a:p>
            <a:r>
              <a:rPr lang="en-US" dirty="0" smtClean="0">
                <a:latin typeface="+mn-lt"/>
                <a:cs typeface="GreekC" panose="00000400000000000000" pitchFamily="2" charset="0"/>
              </a:rPr>
              <a:t>3</a:t>
            </a:r>
          </a:p>
          <a:p>
            <a:r>
              <a:rPr lang="en-US" dirty="0" smtClean="0">
                <a:latin typeface="+mn-lt"/>
                <a:cs typeface="GreekC" panose="00000400000000000000" pitchFamily="2" charset="0"/>
              </a:rPr>
              <a:t>8</a:t>
            </a:r>
          </a:p>
          <a:p>
            <a:r>
              <a:rPr lang="en-US" dirty="0" smtClean="0">
                <a:latin typeface="+mn-lt"/>
                <a:cs typeface="GreekC" panose="00000400000000000000" pitchFamily="2" charset="0"/>
              </a:rPr>
              <a:t>12</a:t>
            </a:r>
          </a:p>
          <a:p>
            <a:r>
              <a:rPr lang="en-US" dirty="0" smtClean="0">
                <a:latin typeface="+mn-lt"/>
                <a:cs typeface="GreekC" panose="00000400000000000000" pitchFamily="2" charset="0"/>
              </a:rPr>
              <a:t>16</a:t>
            </a:r>
          </a:p>
          <a:p>
            <a:r>
              <a:rPr lang="en-US" dirty="0" smtClean="0">
                <a:latin typeface="+mn-lt"/>
                <a:cs typeface="GreekC" panose="00000400000000000000" pitchFamily="2" charset="0"/>
              </a:rPr>
              <a:t>20</a:t>
            </a:r>
          </a:p>
          <a:p>
            <a:r>
              <a:rPr lang="en-US" dirty="0" smtClean="0">
                <a:latin typeface="+mn-lt"/>
                <a:cs typeface="GreekC" panose="00000400000000000000" pitchFamily="2" charset="0"/>
              </a:rPr>
              <a:t>24</a:t>
            </a:r>
          </a:p>
          <a:p>
            <a:r>
              <a:rPr lang="en-US" dirty="0" smtClean="0">
                <a:latin typeface="+mn-lt"/>
                <a:cs typeface="GreekC" panose="00000400000000000000" pitchFamily="2" charset="0"/>
              </a:rPr>
              <a:t>38</a:t>
            </a:r>
            <a:endParaRPr lang="en-US" dirty="0">
              <a:latin typeface="+mn-lt"/>
              <a:cs typeface="GreekC" panose="00000400000000000000" pitchFamily="2" charset="0"/>
            </a:endParaRPr>
          </a:p>
          <a:p>
            <a:r>
              <a:rPr lang="en-US" dirty="0" smtClean="0">
                <a:latin typeface="+mn-lt"/>
                <a:cs typeface="GreekC" panose="00000400000000000000" pitchFamily="2" charset="0"/>
              </a:rPr>
              <a:t>42</a:t>
            </a:r>
          </a:p>
          <a:p>
            <a:r>
              <a:rPr lang="en-US" dirty="0" smtClean="0">
                <a:latin typeface="+mn-lt"/>
                <a:cs typeface="GreekC" panose="00000400000000000000" pitchFamily="2" charset="0"/>
              </a:rPr>
              <a:t>46</a:t>
            </a:r>
          </a:p>
          <a:p>
            <a:endParaRPr lang="en-US" dirty="0">
              <a:latin typeface="+mn-lt"/>
              <a:cs typeface="GreekC" panose="00000400000000000000" pitchFamily="2" charset="0"/>
            </a:endParaRPr>
          </a:p>
          <a:p>
            <a:pPr marL="0" indent="0">
              <a:buNone/>
            </a:pPr>
            <a:endParaRPr lang="en-US" dirty="0" smtClean="0">
              <a:latin typeface="+mn-lt"/>
              <a:cs typeface="GreekC" panose="00000400000000000000" pitchFamily="2" charset="0"/>
            </a:endParaRPr>
          </a:p>
        </p:txBody>
      </p:sp>
      <p:sp>
        <p:nvSpPr>
          <p:cNvPr id="2" name="Footer Placeholder 1"/>
          <p:cNvSpPr>
            <a:spLocks noGrp="1"/>
          </p:cNvSpPr>
          <p:nvPr>
            <p:ph type="ftr" sz="quarter" idx="11"/>
          </p:nvPr>
        </p:nvSpPr>
        <p:spPr/>
        <p:txBody>
          <a:bodyPr/>
          <a:lstStyle/>
          <a:p>
            <a:r>
              <a:rPr lang="en-US" smtClean="0"/>
              <a:t>CAFischer</a:t>
            </a:r>
            <a:endParaRPr lang="en-US"/>
          </a:p>
        </p:txBody>
      </p:sp>
      <p:sp>
        <p:nvSpPr>
          <p:cNvPr id="3" name="Slide Number Placeholder 2"/>
          <p:cNvSpPr>
            <a:spLocks noGrp="1"/>
          </p:cNvSpPr>
          <p:nvPr>
            <p:ph type="sldNum" sz="quarter" idx="12"/>
          </p:nvPr>
        </p:nvSpPr>
        <p:spPr/>
        <p:txBody>
          <a:bodyPr/>
          <a:lstStyle/>
          <a:p>
            <a:fld id="{E43E9F41-003A-433D-B9EF-922D9225208A}" type="slidenum">
              <a:rPr lang="en-US" smtClean="0"/>
              <a:t>2</a:t>
            </a:fld>
            <a:endParaRPr lang="en-US"/>
          </a:p>
        </p:txBody>
      </p:sp>
    </p:spTree>
    <p:extLst>
      <p:ext uri="{BB962C8B-B14F-4D97-AF65-F5344CB8AC3E}">
        <p14:creationId xmlns:p14="http://schemas.microsoft.com/office/powerpoint/2010/main" val="3038495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5-Two Input Gates</a:t>
            </a:r>
            <a:br>
              <a:rPr lang="en-US" dirty="0" smtClean="0"/>
            </a:br>
            <a:endParaRPr lang="en-US" dirty="0"/>
          </a:p>
        </p:txBody>
      </p:sp>
      <p:sp>
        <p:nvSpPr>
          <p:cNvPr id="7" name="Content Placeholder 6"/>
          <p:cNvSpPr>
            <a:spLocks noGrp="1"/>
          </p:cNvSpPr>
          <p:nvPr>
            <p:ph idx="1"/>
          </p:nvPr>
        </p:nvSpPr>
        <p:spPr/>
        <p:txBody>
          <a:bodyPr/>
          <a:lstStyle/>
          <a:p>
            <a:pPr marL="0" indent="0">
              <a:buNone/>
            </a:pPr>
            <a:r>
              <a:rPr lang="en-US" dirty="0"/>
              <a:t>Goal:</a:t>
            </a:r>
          </a:p>
          <a:p>
            <a:r>
              <a:rPr lang="en-US" dirty="0"/>
              <a:t>The Purpose of this lab was to l</a:t>
            </a:r>
            <a:r>
              <a:rPr lang="en-US" dirty="0" smtClean="0"/>
              <a:t>earn </a:t>
            </a:r>
            <a:r>
              <a:rPr lang="en-US" dirty="0"/>
              <a:t>how two input logic gates work using digital ICs, switches and resistors.  </a:t>
            </a:r>
          </a:p>
          <a:p>
            <a:r>
              <a:rPr lang="en-US" dirty="0" smtClean="0"/>
              <a:t>The </a:t>
            </a:r>
            <a:r>
              <a:rPr lang="en-US" dirty="0"/>
              <a:t>tools used were a Digital </a:t>
            </a:r>
            <a:r>
              <a:rPr lang="en-US" dirty="0" err="1"/>
              <a:t>Multimeter</a:t>
            </a:r>
            <a:r>
              <a:rPr lang="en-US" dirty="0"/>
              <a:t>, an Elvis II, 3 10k</a:t>
            </a:r>
            <a:r>
              <a:rPr lang="en-US" dirty="0">
                <a:latin typeface="GreekC" panose="00000400000000000000" pitchFamily="2" charset="0"/>
                <a:cs typeface="GreekC" panose="00000400000000000000" pitchFamily="2" charset="0"/>
              </a:rPr>
              <a:t>W</a:t>
            </a:r>
            <a:r>
              <a:rPr lang="en-US" dirty="0">
                <a:cs typeface="GreekC" panose="00000400000000000000" pitchFamily="2" charset="0"/>
              </a:rPr>
              <a:t> and</a:t>
            </a:r>
            <a:r>
              <a:rPr lang="en-US" dirty="0"/>
              <a:t> 3 1k</a:t>
            </a:r>
            <a:r>
              <a:rPr lang="en-US" dirty="0">
                <a:latin typeface="GreekC" panose="00000400000000000000" pitchFamily="2" charset="0"/>
                <a:cs typeface="GreekC" panose="00000400000000000000" pitchFamily="2" charset="0"/>
              </a:rPr>
              <a:t>W</a:t>
            </a:r>
            <a:r>
              <a:rPr lang="en-US" dirty="0">
                <a:cs typeface="GreekC" panose="00000400000000000000" pitchFamily="2" charset="0"/>
              </a:rPr>
              <a:t> resistors, a dip switch, </a:t>
            </a:r>
            <a:r>
              <a:rPr lang="en-US" dirty="0" smtClean="0">
                <a:cs typeface="GreekC" panose="00000400000000000000" pitchFamily="2" charset="0"/>
              </a:rPr>
              <a:t>one of each 74LS08, 74LS32, 274LS86, and 74LS04 logic gates, </a:t>
            </a:r>
            <a:r>
              <a:rPr lang="en-US" dirty="0">
                <a:cs typeface="GreekC" panose="00000400000000000000" pitchFamily="2" charset="0"/>
              </a:rPr>
              <a:t>Multisim, and Excel to record all data</a:t>
            </a:r>
          </a:p>
          <a:p>
            <a:r>
              <a:rPr lang="en-US" dirty="0">
                <a:cs typeface="GreekC" panose="00000400000000000000" pitchFamily="2" charset="0"/>
              </a:rPr>
              <a:t>My partner was Ali </a:t>
            </a:r>
            <a:r>
              <a:rPr lang="en-US" dirty="0" err="1">
                <a:cs typeface="GreekC" panose="00000400000000000000" pitchFamily="2" charset="0"/>
              </a:rPr>
              <a:t>Algethmi</a:t>
            </a:r>
            <a:r>
              <a:rPr lang="en-US" dirty="0">
                <a:cs typeface="GreekC" panose="00000400000000000000" pitchFamily="2" charset="0"/>
              </a:rPr>
              <a:t> and we used bench 3</a:t>
            </a:r>
          </a:p>
          <a:p>
            <a:r>
              <a:rPr lang="en-US" dirty="0">
                <a:cs typeface="GreekC" panose="00000400000000000000" pitchFamily="2" charset="0"/>
              </a:rPr>
              <a:t>The date </a:t>
            </a:r>
            <a:r>
              <a:rPr lang="en-US" dirty="0" smtClean="0">
                <a:cs typeface="GreekC" panose="00000400000000000000" pitchFamily="2" charset="0"/>
              </a:rPr>
              <a:t>was 10/4/2018</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20</a:t>
            </a:fld>
            <a:endParaRPr lang="en-US"/>
          </a:p>
        </p:txBody>
      </p:sp>
    </p:spTree>
    <p:extLst>
      <p:ext uri="{BB962C8B-B14F-4D97-AF65-F5344CB8AC3E}">
        <p14:creationId xmlns:p14="http://schemas.microsoft.com/office/powerpoint/2010/main" val="21062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5-Two Input Gates</a:t>
            </a:r>
            <a:br>
              <a:rPr lang="en-US" dirty="0" smtClean="0"/>
            </a:b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9651" y="2369615"/>
            <a:ext cx="5077623" cy="3466740"/>
          </a:xfrm>
        </p:spPr>
      </p:pic>
      <p:sp>
        <p:nvSpPr>
          <p:cNvPr id="5" name="Footer Placeholder 4"/>
          <p:cNvSpPr>
            <a:spLocks noGrp="1"/>
          </p:cNvSpPr>
          <p:nvPr>
            <p:ph type="ftr" sz="quarter" idx="11"/>
          </p:nvPr>
        </p:nvSpPr>
        <p:spPr/>
        <p:txBody>
          <a:bodyPr/>
          <a:lstStyle/>
          <a:p>
            <a:r>
              <a:rPr lang="en-US" dirty="0" err="1" smtClean="0"/>
              <a:t>CAFischer</a:t>
            </a:r>
            <a:endParaRPr lang="en-US" dirty="0"/>
          </a:p>
        </p:txBody>
      </p:sp>
      <p:sp>
        <p:nvSpPr>
          <p:cNvPr id="6" name="Slide Number Placeholder 5"/>
          <p:cNvSpPr>
            <a:spLocks noGrp="1"/>
          </p:cNvSpPr>
          <p:nvPr>
            <p:ph type="sldNum" sz="quarter" idx="12"/>
          </p:nvPr>
        </p:nvSpPr>
        <p:spPr/>
        <p:txBody>
          <a:bodyPr/>
          <a:lstStyle/>
          <a:p>
            <a:fld id="{E43E9F41-003A-433D-B9EF-922D9225208A}" type="slidenum">
              <a:rPr lang="en-US" smtClean="0"/>
              <a:t>21</a:t>
            </a:fld>
            <a:endParaRPr lang="en-US"/>
          </a:p>
        </p:txBody>
      </p:sp>
      <p:sp>
        <p:nvSpPr>
          <p:cNvPr id="11" name="Content Placeholder 10"/>
          <p:cNvSpPr>
            <a:spLocks noGrp="1"/>
          </p:cNvSpPr>
          <p:nvPr>
            <p:ph sz="half" idx="1"/>
          </p:nvPr>
        </p:nvSpPr>
        <p:spPr/>
        <p:txBody>
          <a:bodyPr/>
          <a:lstStyle/>
          <a:p>
            <a:pPr marL="0" indent="0">
              <a:buNone/>
            </a:pPr>
            <a:r>
              <a:rPr lang="en-US" dirty="0" smtClean="0"/>
              <a:t>Procedure:</a:t>
            </a:r>
          </a:p>
          <a:p>
            <a:r>
              <a:rPr lang="en-US" dirty="0" smtClean="0"/>
              <a:t>Pictured here is the simulation of 6 different types of logic gates</a:t>
            </a:r>
          </a:p>
          <a:p>
            <a:r>
              <a:rPr lang="en-US" dirty="0" smtClean="0"/>
              <a:t>The bottom 3 have outputs inverse to the top 3 with the same inputs</a:t>
            </a:r>
          </a:p>
          <a:p>
            <a:endParaRPr lang="en-US" dirty="0"/>
          </a:p>
        </p:txBody>
      </p:sp>
    </p:spTree>
    <p:extLst>
      <p:ext uri="{BB962C8B-B14F-4D97-AF65-F5344CB8AC3E}">
        <p14:creationId xmlns:p14="http://schemas.microsoft.com/office/powerpoint/2010/main" val="3681428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5-Two Input Gates</a:t>
            </a:r>
            <a:br>
              <a:rPr lang="en-US" dirty="0" smtClean="0"/>
            </a:br>
            <a:endParaRPr lang="en-US" dirty="0"/>
          </a:p>
        </p:txBody>
      </p:sp>
      <p:sp>
        <p:nvSpPr>
          <p:cNvPr id="3" name="Content Placeholder 2"/>
          <p:cNvSpPr>
            <a:spLocks noGrp="1"/>
          </p:cNvSpPr>
          <p:nvPr>
            <p:ph sz="half" idx="1"/>
          </p:nvPr>
        </p:nvSpPr>
        <p:spPr/>
        <p:txBody>
          <a:bodyPr/>
          <a:lstStyle/>
          <a:p>
            <a:pPr marL="0" indent="0">
              <a:buNone/>
            </a:pPr>
            <a:r>
              <a:rPr lang="en-US" dirty="0" smtClean="0"/>
              <a:t>Procedure:</a:t>
            </a:r>
          </a:p>
          <a:p>
            <a:r>
              <a:rPr lang="en-US" dirty="0" smtClean="0"/>
              <a:t>Placed on the breadboard were one of each OR, AND, and XOR logic gates and a hex inverter. This way we could test all 6 outputs at the same time</a:t>
            </a:r>
          </a:p>
          <a:p>
            <a:r>
              <a:rPr lang="en-US" dirty="0" smtClean="0"/>
              <a:t>Ground was attached to the negative </a:t>
            </a:r>
            <a:r>
              <a:rPr lang="en-US" dirty="0" err="1" smtClean="0"/>
              <a:t>multimeter</a:t>
            </a:r>
            <a:r>
              <a:rPr lang="en-US" dirty="0" smtClean="0"/>
              <a:t> probe and the positive was used to measure the outputs</a:t>
            </a:r>
          </a:p>
          <a:p>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582" t="15028" r="12710" b="30912"/>
          <a:stretch/>
        </p:blipFill>
        <p:spPr>
          <a:xfrm>
            <a:off x="6277529" y="1762269"/>
            <a:ext cx="3773305" cy="4792374"/>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22</a:t>
            </a:fld>
            <a:endParaRPr lang="en-US"/>
          </a:p>
        </p:txBody>
      </p:sp>
    </p:spTree>
    <p:extLst>
      <p:ext uri="{BB962C8B-B14F-4D97-AF65-F5344CB8AC3E}">
        <p14:creationId xmlns:p14="http://schemas.microsoft.com/office/powerpoint/2010/main" val="399943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5-Two Input Gates</a:t>
            </a:r>
            <a:br>
              <a:rPr lang="en-US" dirty="0" smtClean="0"/>
            </a:br>
            <a:endParaRPr lang="en-US" dirty="0"/>
          </a:p>
        </p:txBody>
      </p:sp>
      <p:sp>
        <p:nvSpPr>
          <p:cNvPr id="3" name="Content Placeholder 2"/>
          <p:cNvSpPr>
            <a:spLocks noGrp="1"/>
          </p:cNvSpPr>
          <p:nvPr>
            <p:ph sz="half" idx="1"/>
          </p:nvPr>
        </p:nvSpPr>
        <p:spPr/>
        <p:txBody>
          <a:bodyPr/>
          <a:lstStyle/>
          <a:p>
            <a:pPr marL="0" indent="0">
              <a:buNone/>
            </a:pPr>
            <a:r>
              <a:rPr lang="en-US" dirty="0" smtClean="0"/>
              <a:t>Observations:</a:t>
            </a:r>
          </a:p>
          <a:p>
            <a:r>
              <a:rPr lang="en-US" dirty="0" smtClean="0"/>
              <a:t>Although we recorded the logic values here I observed that our voltage levels ran low on all outputs</a:t>
            </a:r>
          </a:p>
          <a:p>
            <a:r>
              <a:rPr lang="en-US" dirty="0" smtClean="0"/>
              <a:t>The inversion was as expected as shown on the table to the right</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23</a:t>
            </a:fld>
            <a:endParaRPr lang="en-US"/>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855421490"/>
              </p:ext>
            </p:extLst>
          </p:nvPr>
        </p:nvGraphicFramePr>
        <p:xfrm>
          <a:off x="6032535" y="2060575"/>
          <a:ext cx="4320004" cy="3460995"/>
        </p:xfrm>
        <a:graphic>
          <a:graphicData uri="http://schemas.openxmlformats.org/drawingml/2006/table">
            <a:tbl>
              <a:tblPr>
                <a:tableStyleId>{5C22544A-7EE6-4342-B048-85BDC9FD1C3A}</a:tableStyleId>
              </a:tblPr>
              <a:tblGrid>
                <a:gridCol w="613895">
                  <a:extLst>
                    <a:ext uri="{9D8B030D-6E8A-4147-A177-3AD203B41FA5}">
                      <a16:colId xmlns:a16="http://schemas.microsoft.com/office/drawing/2014/main" val="2016193303"/>
                    </a:ext>
                  </a:extLst>
                </a:gridCol>
                <a:gridCol w="354695">
                  <a:extLst>
                    <a:ext uri="{9D8B030D-6E8A-4147-A177-3AD203B41FA5}">
                      <a16:colId xmlns:a16="http://schemas.microsoft.com/office/drawing/2014/main" val="651343366"/>
                    </a:ext>
                  </a:extLst>
                </a:gridCol>
                <a:gridCol w="354695">
                  <a:extLst>
                    <a:ext uri="{9D8B030D-6E8A-4147-A177-3AD203B41FA5}">
                      <a16:colId xmlns:a16="http://schemas.microsoft.com/office/drawing/2014/main" val="2813328526"/>
                    </a:ext>
                  </a:extLst>
                </a:gridCol>
                <a:gridCol w="354695">
                  <a:extLst>
                    <a:ext uri="{9D8B030D-6E8A-4147-A177-3AD203B41FA5}">
                      <a16:colId xmlns:a16="http://schemas.microsoft.com/office/drawing/2014/main" val="563960086"/>
                    </a:ext>
                  </a:extLst>
                </a:gridCol>
                <a:gridCol w="354695">
                  <a:extLst>
                    <a:ext uri="{9D8B030D-6E8A-4147-A177-3AD203B41FA5}">
                      <a16:colId xmlns:a16="http://schemas.microsoft.com/office/drawing/2014/main" val="4064337908"/>
                    </a:ext>
                  </a:extLst>
                </a:gridCol>
                <a:gridCol w="254654">
                  <a:extLst>
                    <a:ext uri="{9D8B030D-6E8A-4147-A177-3AD203B41FA5}">
                      <a16:colId xmlns:a16="http://schemas.microsoft.com/office/drawing/2014/main" val="4254833465"/>
                    </a:ext>
                  </a:extLst>
                </a:gridCol>
                <a:gridCol w="613895">
                  <a:extLst>
                    <a:ext uri="{9D8B030D-6E8A-4147-A177-3AD203B41FA5}">
                      <a16:colId xmlns:a16="http://schemas.microsoft.com/office/drawing/2014/main" val="4022464449"/>
                    </a:ext>
                  </a:extLst>
                </a:gridCol>
                <a:gridCol w="354695">
                  <a:extLst>
                    <a:ext uri="{9D8B030D-6E8A-4147-A177-3AD203B41FA5}">
                      <a16:colId xmlns:a16="http://schemas.microsoft.com/office/drawing/2014/main" val="2580306555"/>
                    </a:ext>
                  </a:extLst>
                </a:gridCol>
                <a:gridCol w="354695">
                  <a:extLst>
                    <a:ext uri="{9D8B030D-6E8A-4147-A177-3AD203B41FA5}">
                      <a16:colId xmlns:a16="http://schemas.microsoft.com/office/drawing/2014/main" val="1160783996"/>
                    </a:ext>
                  </a:extLst>
                </a:gridCol>
                <a:gridCol w="354695">
                  <a:extLst>
                    <a:ext uri="{9D8B030D-6E8A-4147-A177-3AD203B41FA5}">
                      <a16:colId xmlns:a16="http://schemas.microsoft.com/office/drawing/2014/main" val="923170742"/>
                    </a:ext>
                  </a:extLst>
                </a:gridCol>
                <a:gridCol w="354695">
                  <a:extLst>
                    <a:ext uri="{9D8B030D-6E8A-4147-A177-3AD203B41FA5}">
                      <a16:colId xmlns:a16="http://schemas.microsoft.com/office/drawing/2014/main" val="352492014"/>
                    </a:ext>
                  </a:extLst>
                </a:gridCol>
              </a:tblGrid>
              <a:tr h="384555">
                <a:tc gridSpan="5">
                  <a:txBody>
                    <a:bodyPr/>
                    <a:lstStyle/>
                    <a:p>
                      <a:pPr algn="ctr" fontAlgn="b"/>
                      <a:r>
                        <a:rPr lang="en-US" sz="1100" u="none" strike="noStrike" dirty="0">
                          <a:effectLst/>
                        </a:rPr>
                        <a:t>Simulated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gridSpan="5">
                  <a:txBody>
                    <a:bodyPr/>
                    <a:lstStyle/>
                    <a:p>
                      <a:pPr algn="ctr" fontAlgn="b"/>
                      <a:r>
                        <a:rPr lang="en-US" sz="1100" u="none" strike="noStrike" dirty="0">
                          <a:effectLst/>
                        </a:rPr>
                        <a:t>Test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9361482"/>
                  </a:ext>
                </a:extLst>
              </a:tr>
              <a:tr h="384555">
                <a:tc>
                  <a:txBody>
                    <a:bodyPr/>
                    <a:lstStyle/>
                    <a:p>
                      <a:pPr algn="r" fontAlgn="b"/>
                      <a:r>
                        <a:rPr lang="en-US" sz="1100" u="none" strike="noStrike" dirty="0">
                          <a:effectLst/>
                        </a:rPr>
                        <a:t>A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a:effectLst/>
                        </a:rPr>
                        <a:t>A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177429511"/>
                  </a:ext>
                </a:extLst>
              </a:tr>
              <a:tr h="384555">
                <a:tc>
                  <a:txBody>
                    <a:bodyPr/>
                    <a:lstStyle/>
                    <a:p>
                      <a:pPr algn="r" fontAlgn="b"/>
                      <a:r>
                        <a:rPr lang="en-US" sz="1100" u="none" strike="noStrike">
                          <a:effectLst/>
                        </a:rPr>
                        <a:t>B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dirty="0">
                          <a:effectLst/>
                        </a:rPr>
                        <a:t>B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670304480"/>
                  </a:ext>
                </a:extLst>
              </a:tr>
              <a:tr h="384555">
                <a:tc>
                  <a:txBody>
                    <a:bodyPr/>
                    <a:lstStyle/>
                    <a:p>
                      <a:pPr algn="l" fontAlgn="b"/>
                      <a:r>
                        <a:rPr lang="en-US" sz="1100" u="none" strike="noStrike" dirty="0">
                          <a:effectLst/>
                        </a:rPr>
                        <a:t>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6554640"/>
                  </a:ext>
                </a:extLst>
              </a:tr>
              <a:tr h="384555">
                <a:tc>
                  <a:txBody>
                    <a:bodyPr/>
                    <a:lstStyle/>
                    <a:p>
                      <a:pPr algn="l" fontAlgn="b"/>
                      <a:r>
                        <a:rPr lang="en-US" sz="1100" u="none" strike="noStrike" dirty="0">
                          <a:effectLst/>
                        </a:rPr>
                        <a:t>AND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AND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014551"/>
                  </a:ext>
                </a:extLst>
              </a:tr>
              <a:tr h="384555">
                <a:tc>
                  <a:txBody>
                    <a:bodyPr/>
                    <a:lstStyle/>
                    <a:p>
                      <a:pPr algn="l" fontAlgn="b"/>
                      <a:r>
                        <a:rPr lang="en-US" sz="1100" u="none" strike="noStrike" dirty="0">
                          <a:effectLst/>
                        </a:rPr>
                        <a:t>XOR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XOR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3950956"/>
                  </a:ext>
                </a:extLst>
              </a:tr>
              <a:tr h="384555">
                <a:tc>
                  <a:txBody>
                    <a:bodyPr/>
                    <a:lstStyle/>
                    <a:p>
                      <a:pPr algn="l" fontAlgn="b"/>
                      <a:r>
                        <a:rPr lang="en-US" sz="1100" u="none" strike="noStrike" dirty="0">
                          <a:effectLst/>
                        </a:rPr>
                        <a:t>NOR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NOR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142652"/>
                  </a:ext>
                </a:extLst>
              </a:tr>
              <a:tr h="384555">
                <a:tc>
                  <a:txBody>
                    <a:bodyPr/>
                    <a:lstStyle/>
                    <a:p>
                      <a:pPr algn="l" fontAlgn="b"/>
                      <a:r>
                        <a:rPr lang="en-US" sz="1100" u="none" strike="noStrike" dirty="0">
                          <a:effectLst/>
                        </a:rPr>
                        <a:t>NAND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NAND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8114157"/>
                  </a:ext>
                </a:extLst>
              </a:tr>
              <a:tr h="384555">
                <a:tc>
                  <a:txBody>
                    <a:bodyPr/>
                    <a:lstStyle/>
                    <a:p>
                      <a:pPr algn="l" fontAlgn="b"/>
                      <a:r>
                        <a:rPr lang="en-US" sz="1100" u="none" strike="noStrike" dirty="0">
                          <a:effectLst/>
                        </a:rPr>
                        <a:t>XNOR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XNOR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8402402"/>
                  </a:ext>
                </a:extLst>
              </a:tr>
            </a:tbl>
          </a:graphicData>
        </a:graphic>
      </p:graphicFrame>
    </p:spTree>
    <p:extLst>
      <p:ext uri="{BB962C8B-B14F-4D97-AF65-F5344CB8AC3E}">
        <p14:creationId xmlns:p14="http://schemas.microsoft.com/office/powerpoint/2010/main" val="50685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idx="1"/>
          </p:nvPr>
        </p:nvSpPr>
        <p:spPr/>
        <p:txBody>
          <a:bodyPr/>
          <a:lstStyle/>
          <a:p>
            <a:pPr marL="0" indent="0">
              <a:buNone/>
            </a:pPr>
            <a:r>
              <a:rPr lang="en-US" dirty="0"/>
              <a:t>Goal:</a:t>
            </a:r>
          </a:p>
          <a:p>
            <a:r>
              <a:rPr lang="en-US" dirty="0"/>
              <a:t>The Purpose of this lab was to </a:t>
            </a:r>
            <a:r>
              <a:rPr lang="en-US" dirty="0" smtClean="0"/>
              <a:t>prove 15 of the 19 main theorems related to Boolean Algebra, excluding the 9 and 12 because they’re rather obvious</a:t>
            </a:r>
          </a:p>
          <a:p>
            <a:r>
              <a:rPr lang="en-US" dirty="0" smtClean="0"/>
              <a:t>The </a:t>
            </a:r>
            <a:r>
              <a:rPr lang="en-US" dirty="0"/>
              <a:t>tools used were a Digital </a:t>
            </a:r>
            <a:r>
              <a:rPr lang="en-US" dirty="0" err="1"/>
              <a:t>Multimeter</a:t>
            </a:r>
            <a:r>
              <a:rPr lang="en-US" dirty="0"/>
              <a:t>, an Elvis II</a:t>
            </a:r>
            <a:r>
              <a:rPr lang="en-US" dirty="0" smtClean="0"/>
              <a:t>, </a:t>
            </a:r>
            <a:r>
              <a:rPr lang="en-US" dirty="0"/>
              <a:t>4</a:t>
            </a:r>
            <a:r>
              <a:rPr lang="en-US" dirty="0" smtClean="0"/>
              <a:t> </a:t>
            </a:r>
            <a:r>
              <a:rPr lang="en-US" dirty="0"/>
              <a:t>1k</a:t>
            </a:r>
            <a:r>
              <a:rPr lang="en-US" dirty="0">
                <a:latin typeface="GreekC" panose="00000400000000000000" pitchFamily="2" charset="0"/>
                <a:cs typeface="GreekC" panose="00000400000000000000" pitchFamily="2" charset="0"/>
              </a:rPr>
              <a:t>W</a:t>
            </a:r>
            <a:r>
              <a:rPr lang="en-US" dirty="0">
                <a:cs typeface="GreekC" panose="00000400000000000000" pitchFamily="2" charset="0"/>
              </a:rPr>
              <a:t> resistors, a dip switch, 1</a:t>
            </a:r>
            <a:r>
              <a:rPr lang="en-US" dirty="0" smtClean="0">
                <a:cs typeface="GreekC" panose="00000400000000000000" pitchFamily="2" charset="0"/>
              </a:rPr>
              <a:t> 74LS08, 2 74LS32, and 1 74LS04 logic gates, </a:t>
            </a:r>
            <a:r>
              <a:rPr lang="en-US" dirty="0">
                <a:cs typeface="GreekC" panose="00000400000000000000" pitchFamily="2" charset="0"/>
              </a:rPr>
              <a:t>Multisim, and Excel to record all data</a:t>
            </a:r>
          </a:p>
          <a:p>
            <a:r>
              <a:rPr lang="en-US" dirty="0">
                <a:cs typeface="GreekC" panose="00000400000000000000" pitchFamily="2" charset="0"/>
              </a:rPr>
              <a:t>My partner was </a:t>
            </a:r>
            <a:r>
              <a:rPr lang="en-US" dirty="0" smtClean="0">
                <a:cs typeface="GreekC" panose="00000400000000000000" pitchFamily="2" charset="0"/>
              </a:rPr>
              <a:t>Jeanie Hess and </a:t>
            </a:r>
            <a:r>
              <a:rPr lang="en-US" dirty="0">
                <a:cs typeface="GreekC" panose="00000400000000000000" pitchFamily="2" charset="0"/>
              </a:rPr>
              <a:t>we used bench </a:t>
            </a:r>
            <a:r>
              <a:rPr lang="en-US" dirty="0" smtClean="0">
                <a:cs typeface="GreekC" panose="00000400000000000000" pitchFamily="2" charset="0"/>
              </a:rPr>
              <a:t>6</a:t>
            </a:r>
            <a:endParaRPr lang="en-US" dirty="0">
              <a:cs typeface="GreekC" panose="00000400000000000000" pitchFamily="2" charset="0"/>
            </a:endParaRPr>
          </a:p>
          <a:p>
            <a:r>
              <a:rPr lang="en-US" dirty="0">
                <a:cs typeface="GreekC" panose="00000400000000000000" pitchFamily="2" charset="0"/>
              </a:rPr>
              <a:t>The date </a:t>
            </a:r>
            <a:r>
              <a:rPr lang="en-US" dirty="0" smtClean="0">
                <a:cs typeface="GreekC" panose="00000400000000000000" pitchFamily="2" charset="0"/>
              </a:rPr>
              <a:t>was 11/1/2018</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24</a:t>
            </a:fld>
            <a:endParaRPr lang="en-US"/>
          </a:p>
        </p:txBody>
      </p:sp>
    </p:spTree>
    <p:extLst>
      <p:ext uri="{BB962C8B-B14F-4D97-AF65-F5344CB8AC3E}">
        <p14:creationId xmlns:p14="http://schemas.microsoft.com/office/powerpoint/2010/main" val="178385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a:xfrm>
            <a:off x="1103312" y="2060575"/>
            <a:ext cx="4396339" cy="4341489"/>
          </a:xfrm>
        </p:spPr>
        <p:txBody>
          <a:bodyPr>
            <a:normAutofit/>
          </a:bodyPr>
          <a:lstStyle/>
          <a:p>
            <a:pPr marL="0" indent="0">
              <a:buNone/>
            </a:pPr>
            <a:r>
              <a:rPr lang="en-US" dirty="0" smtClean="0"/>
              <a:t>Procedure:</a:t>
            </a:r>
            <a:endParaRPr lang="en-US" dirty="0"/>
          </a:p>
          <a:p>
            <a:r>
              <a:rPr lang="en-US" dirty="0" smtClean="0"/>
              <a:t>I began by simulating theorems 1-8 in Multisim</a:t>
            </a:r>
          </a:p>
          <a:p>
            <a:r>
              <a:rPr lang="en-US" dirty="0" smtClean="0"/>
              <a:t>(1) x*0=0</a:t>
            </a:r>
          </a:p>
          <a:p>
            <a:r>
              <a:rPr lang="en-US" dirty="0" smtClean="0"/>
              <a:t>(2) x*1=x</a:t>
            </a:r>
          </a:p>
          <a:p>
            <a:r>
              <a:rPr lang="en-US" dirty="0" smtClean="0"/>
              <a:t>(3) x*x=x</a:t>
            </a:r>
          </a:p>
          <a:p>
            <a:r>
              <a:rPr lang="en-US" dirty="0" smtClean="0"/>
              <a:t>(4) x*</a:t>
            </a:r>
            <a:r>
              <a:rPr lang="en-US" dirty="0" err="1" smtClean="0"/>
              <a:t>xbar</a:t>
            </a:r>
            <a:r>
              <a:rPr lang="en-US" dirty="0" smtClean="0"/>
              <a:t>=x</a:t>
            </a:r>
          </a:p>
          <a:p>
            <a:r>
              <a:rPr lang="en-US" dirty="0" smtClean="0"/>
              <a:t>(5) x+0=x</a:t>
            </a:r>
          </a:p>
          <a:p>
            <a:r>
              <a:rPr lang="en-US" dirty="0" smtClean="0"/>
              <a:t>(6) x+1=1</a:t>
            </a:r>
          </a:p>
          <a:p>
            <a:r>
              <a:rPr lang="en-US" dirty="0" smtClean="0"/>
              <a:t>(7) </a:t>
            </a:r>
            <a:r>
              <a:rPr lang="en-US" dirty="0" err="1" smtClean="0"/>
              <a:t>x+x</a:t>
            </a:r>
            <a:r>
              <a:rPr lang="en-US" dirty="0" smtClean="0"/>
              <a:t>=x</a:t>
            </a:r>
          </a:p>
          <a:p>
            <a:r>
              <a:rPr lang="en-US" dirty="0" smtClean="0"/>
              <a:t>(8) </a:t>
            </a:r>
            <a:r>
              <a:rPr lang="en-US" dirty="0" err="1" smtClean="0"/>
              <a:t>x+xbar</a:t>
            </a:r>
            <a:r>
              <a:rPr lang="en-US" dirty="0" smtClean="0"/>
              <a:t>=1</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9651" y="1486241"/>
            <a:ext cx="5229419" cy="4915823"/>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25</a:t>
            </a:fld>
            <a:endParaRPr lang="en-US"/>
          </a:p>
        </p:txBody>
      </p:sp>
    </p:spTree>
    <p:extLst>
      <p:ext uri="{BB962C8B-B14F-4D97-AF65-F5344CB8AC3E}">
        <p14:creationId xmlns:p14="http://schemas.microsoft.com/office/powerpoint/2010/main" val="281224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endParaRPr lang="en-US" dirty="0"/>
          </a:p>
          <a:p>
            <a:r>
              <a:rPr lang="en-US" dirty="0" smtClean="0"/>
              <a:t>Labs 1-3 and 5-8 each needed </a:t>
            </a:r>
            <a:r>
              <a:rPr lang="en-US" dirty="0"/>
              <a:t>a on </a:t>
            </a:r>
            <a:r>
              <a:rPr lang="en-US" dirty="0" smtClean="0"/>
              <a:t>small adjustment using the </a:t>
            </a:r>
            <a:r>
              <a:rPr lang="en-US" dirty="0"/>
              <a:t>left picture </a:t>
            </a:r>
            <a:r>
              <a:rPr lang="en-US" dirty="0" smtClean="0"/>
              <a:t>configuration and were rather easy to measure as there were only 2 inputs to record</a:t>
            </a:r>
          </a:p>
          <a:p>
            <a:r>
              <a:rPr lang="en-US" dirty="0" smtClean="0"/>
              <a:t>Lab 4 and 8 were done using the set up on the right. We have one input going through the hex inverter then into the AND gate for theorem 4. Then we made the simple switch to an OR gate for theorem 8</a:t>
            </a:r>
            <a:endParaRPr lang="en-US" dirty="0"/>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987" t="1933" r="16775" b="20528"/>
          <a:stretch/>
        </p:blipFill>
        <p:spPr>
          <a:xfrm rot="5400000">
            <a:off x="5210192" y="2695025"/>
            <a:ext cx="2782386" cy="2442755"/>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26</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590" t="10906" r="1088" b="11208"/>
          <a:stretch/>
        </p:blipFill>
        <p:spPr>
          <a:xfrm rot="5400000">
            <a:off x="7090977" y="2801211"/>
            <a:ext cx="4232369" cy="2677886"/>
          </a:xfrm>
          <a:prstGeom prst="rect">
            <a:avLst/>
          </a:prstGeom>
        </p:spPr>
      </p:pic>
    </p:spTree>
    <p:extLst>
      <p:ext uri="{BB962C8B-B14F-4D97-AF65-F5344CB8AC3E}">
        <p14:creationId xmlns:p14="http://schemas.microsoft.com/office/powerpoint/2010/main" val="250288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Results:</a:t>
            </a:r>
          </a:p>
          <a:p>
            <a:r>
              <a:rPr lang="en-US" dirty="0" smtClean="0"/>
              <a:t>The theorems we had to prove were as follows:</a:t>
            </a:r>
            <a:endParaRPr lang="en-US" dirty="0"/>
          </a:p>
          <a:p>
            <a:r>
              <a:rPr lang="en-US" dirty="0" smtClean="0"/>
              <a:t>Our results in the lab corresponded expectedly to what the Boolean expressions stated depending on the x or not</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852234398"/>
              </p:ext>
            </p:extLst>
          </p:nvPr>
        </p:nvGraphicFramePr>
        <p:xfrm>
          <a:off x="5499649" y="2781833"/>
          <a:ext cx="5982599" cy="1751532"/>
        </p:xfrm>
        <a:graphic>
          <a:graphicData uri="http://schemas.openxmlformats.org/drawingml/2006/table">
            <a:tbl>
              <a:tblPr>
                <a:tableStyleId>{5C22544A-7EE6-4342-B048-85BDC9FD1C3A}</a:tableStyleId>
              </a:tblPr>
              <a:tblGrid>
                <a:gridCol w="345149">
                  <a:extLst>
                    <a:ext uri="{9D8B030D-6E8A-4147-A177-3AD203B41FA5}">
                      <a16:colId xmlns:a16="http://schemas.microsoft.com/office/drawing/2014/main" val="1884559778"/>
                    </a:ext>
                  </a:extLst>
                </a:gridCol>
                <a:gridCol w="701805">
                  <a:extLst>
                    <a:ext uri="{9D8B030D-6E8A-4147-A177-3AD203B41FA5}">
                      <a16:colId xmlns:a16="http://schemas.microsoft.com/office/drawing/2014/main" val="2881593496"/>
                    </a:ext>
                  </a:extLst>
                </a:gridCol>
                <a:gridCol w="701805">
                  <a:extLst>
                    <a:ext uri="{9D8B030D-6E8A-4147-A177-3AD203B41FA5}">
                      <a16:colId xmlns:a16="http://schemas.microsoft.com/office/drawing/2014/main" val="3561573051"/>
                    </a:ext>
                  </a:extLst>
                </a:gridCol>
                <a:gridCol w="705640">
                  <a:extLst>
                    <a:ext uri="{9D8B030D-6E8A-4147-A177-3AD203B41FA5}">
                      <a16:colId xmlns:a16="http://schemas.microsoft.com/office/drawing/2014/main" val="2487513753"/>
                    </a:ext>
                  </a:extLst>
                </a:gridCol>
                <a:gridCol w="705640">
                  <a:extLst>
                    <a:ext uri="{9D8B030D-6E8A-4147-A177-3AD203B41FA5}">
                      <a16:colId xmlns:a16="http://schemas.microsoft.com/office/drawing/2014/main" val="1308892"/>
                    </a:ext>
                  </a:extLst>
                </a:gridCol>
                <a:gridCol w="705640">
                  <a:extLst>
                    <a:ext uri="{9D8B030D-6E8A-4147-A177-3AD203B41FA5}">
                      <a16:colId xmlns:a16="http://schemas.microsoft.com/office/drawing/2014/main" val="1756911475"/>
                    </a:ext>
                  </a:extLst>
                </a:gridCol>
                <a:gridCol w="705640">
                  <a:extLst>
                    <a:ext uri="{9D8B030D-6E8A-4147-A177-3AD203B41FA5}">
                      <a16:colId xmlns:a16="http://schemas.microsoft.com/office/drawing/2014/main" val="3564367519"/>
                    </a:ext>
                  </a:extLst>
                </a:gridCol>
                <a:gridCol w="705640">
                  <a:extLst>
                    <a:ext uri="{9D8B030D-6E8A-4147-A177-3AD203B41FA5}">
                      <a16:colId xmlns:a16="http://schemas.microsoft.com/office/drawing/2014/main" val="598076098"/>
                    </a:ext>
                  </a:extLst>
                </a:gridCol>
                <a:gridCol w="705640">
                  <a:extLst>
                    <a:ext uri="{9D8B030D-6E8A-4147-A177-3AD203B41FA5}">
                      <a16:colId xmlns:a16="http://schemas.microsoft.com/office/drawing/2014/main" val="1211684934"/>
                    </a:ext>
                  </a:extLst>
                </a:gridCol>
              </a:tblGrid>
              <a:tr h="437883">
                <a:tc gridSpan="3">
                  <a:txBody>
                    <a:bodyPr/>
                    <a:lstStyle/>
                    <a:p>
                      <a:pPr algn="l" fontAlgn="b"/>
                      <a:r>
                        <a:rPr lang="en-US" sz="1600" u="none" strike="noStrike" dirty="0">
                          <a:effectLst/>
                        </a:rPr>
                        <a:t>Theorems 1-8</a:t>
                      </a:r>
                      <a:endParaRPr lang="en-US" sz="1600" b="0" i="0" u="none" strike="noStrike" dirty="0">
                        <a:solidFill>
                          <a:srgbClr val="000000"/>
                        </a:solidFill>
                        <a:effectLst/>
                        <a:latin typeface="Calibri" panose="020F0502020204030204" pitchFamily="34" charset="0"/>
                      </a:endParaRPr>
                    </a:p>
                  </a:txBody>
                  <a:tcPr marL="8432" marR="8432" marT="8432" marB="0" anchor="b"/>
                </a:tc>
                <a:tc hMerge="1">
                  <a:txBody>
                    <a:bodyPr/>
                    <a:lstStyle/>
                    <a:p>
                      <a:endParaRPr lang="en-US"/>
                    </a:p>
                  </a:txBody>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8432" marR="8432" marT="8432" marB="0" anchor="b"/>
                </a:tc>
                <a:extLst>
                  <a:ext uri="{0D108BD9-81ED-4DB2-BD59-A6C34878D82A}">
                    <a16:rowId xmlns:a16="http://schemas.microsoft.com/office/drawing/2014/main" val="1368882004"/>
                  </a:ext>
                </a:extLst>
              </a:tr>
              <a:tr h="437883">
                <a:tc>
                  <a:txBody>
                    <a:bodyPr/>
                    <a:lstStyle/>
                    <a:p>
                      <a:pPr algn="l" fontAlgn="b"/>
                      <a:r>
                        <a:rPr lang="en-US" sz="1600" u="none" strike="noStrike" dirty="0">
                          <a:effectLst/>
                        </a:rPr>
                        <a:t>x</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4</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6</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tc>
                  <a:txBody>
                    <a:bodyPr/>
                    <a:lstStyle/>
                    <a:p>
                      <a:pPr algn="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1">
                        <a:lumMod val="40000"/>
                        <a:lumOff val="60000"/>
                      </a:schemeClr>
                    </a:solidFill>
                  </a:tcPr>
                </a:tc>
                <a:extLst>
                  <a:ext uri="{0D108BD9-81ED-4DB2-BD59-A6C34878D82A}">
                    <a16:rowId xmlns:a16="http://schemas.microsoft.com/office/drawing/2014/main" val="3461382828"/>
                  </a:ext>
                </a:extLst>
              </a:tr>
              <a:tr h="437883">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3">
                        <a:lumMod val="40000"/>
                        <a:lumOff val="60000"/>
                      </a:schemeClr>
                    </a:solidFill>
                  </a:tcPr>
                </a:tc>
                <a:tc>
                  <a:txBody>
                    <a:bodyPr/>
                    <a:lstStyle/>
                    <a:p>
                      <a:pPr algn="r" fontAlgn="b"/>
                      <a:r>
                        <a:rPr lang="en-US" sz="1600" u="none" strike="noStrike">
                          <a:effectLst/>
                        </a:rPr>
                        <a:t>0.1174</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0.1175</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0.1177</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0.1183</a:t>
                      </a:r>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0.7613</a:t>
                      </a:r>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4.88</a:t>
                      </a:r>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0.7609</a:t>
                      </a:r>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4.876</a:t>
                      </a:r>
                      <a:endParaRPr lang="en-US" sz="1600" b="0" i="0" u="none" strike="noStrike" dirty="0">
                        <a:solidFill>
                          <a:srgbClr val="000000"/>
                        </a:solidFill>
                        <a:effectLst/>
                        <a:latin typeface="Calibri" panose="020F0502020204030204" pitchFamily="34" charset="0"/>
                      </a:endParaRPr>
                    </a:p>
                  </a:txBody>
                  <a:tcPr marL="8432" marR="8432" marT="8432" marB="0" anchor="b"/>
                </a:tc>
                <a:extLst>
                  <a:ext uri="{0D108BD9-81ED-4DB2-BD59-A6C34878D82A}">
                    <a16:rowId xmlns:a16="http://schemas.microsoft.com/office/drawing/2014/main" val="1735708234"/>
                  </a:ext>
                </a:extLst>
              </a:tr>
              <a:tr h="437883">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8432" marR="8432" marT="8432" marB="0" anchor="b">
                    <a:solidFill>
                      <a:schemeClr val="accent3">
                        <a:lumMod val="40000"/>
                        <a:lumOff val="60000"/>
                      </a:schemeClr>
                    </a:solidFill>
                  </a:tcPr>
                </a:tc>
                <a:tc>
                  <a:txBody>
                    <a:bodyPr/>
                    <a:lstStyle/>
                    <a:p>
                      <a:pPr algn="r" fontAlgn="b"/>
                      <a:r>
                        <a:rPr lang="en-US" sz="1600" u="none" strike="noStrike">
                          <a:effectLst/>
                        </a:rPr>
                        <a:t>0.117</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4.33</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4.328</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0.1182</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4.88</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a:effectLst/>
                        </a:rPr>
                        <a:t>4.88</a:t>
                      </a:r>
                      <a:endParaRPr lang="en-US" sz="1600" b="0" i="0" u="none" strike="noStrike">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4.883</a:t>
                      </a:r>
                      <a:endParaRPr lang="en-US" sz="1600" b="0" i="0" u="none" strike="noStrike" dirty="0">
                        <a:solidFill>
                          <a:srgbClr val="000000"/>
                        </a:solidFill>
                        <a:effectLst/>
                        <a:latin typeface="Calibri" panose="020F0502020204030204" pitchFamily="34" charset="0"/>
                      </a:endParaRPr>
                    </a:p>
                  </a:txBody>
                  <a:tcPr marL="8432" marR="8432" marT="8432" marB="0" anchor="b"/>
                </a:tc>
                <a:tc>
                  <a:txBody>
                    <a:bodyPr/>
                    <a:lstStyle/>
                    <a:p>
                      <a:pPr algn="r" fontAlgn="b"/>
                      <a:r>
                        <a:rPr lang="en-US" sz="1600" u="none" strike="noStrike" dirty="0">
                          <a:effectLst/>
                        </a:rPr>
                        <a:t>4.876</a:t>
                      </a:r>
                      <a:endParaRPr lang="en-US" sz="1600" b="0" i="0" u="none" strike="noStrike" dirty="0">
                        <a:solidFill>
                          <a:srgbClr val="000000"/>
                        </a:solidFill>
                        <a:effectLst/>
                        <a:latin typeface="Calibri" panose="020F0502020204030204" pitchFamily="34" charset="0"/>
                      </a:endParaRPr>
                    </a:p>
                  </a:txBody>
                  <a:tcPr marL="8432" marR="8432" marT="8432" marB="0" anchor="b"/>
                </a:tc>
                <a:extLst>
                  <a:ext uri="{0D108BD9-81ED-4DB2-BD59-A6C34878D82A}">
                    <a16:rowId xmlns:a16="http://schemas.microsoft.com/office/drawing/2014/main" val="3787552858"/>
                  </a:ext>
                </a:extLst>
              </a:tr>
            </a:tbl>
          </a:graphicData>
        </a:graphic>
      </p:graphicFrame>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27</a:t>
            </a:fld>
            <a:endParaRPr lang="en-US"/>
          </a:p>
        </p:txBody>
      </p:sp>
    </p:spTree>
    <p:extLst>
      <p:ext uri="{BB962C8B-B14F-4D97-AF65-F5344CB8AC3E}">
        <p14:creationId xmlns:p14="http://schemas.microsoft.com/office/powerpoint/2010/main" val="90760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endParaRPr lang="en-US" dirty="0"/>
          </a:p>
          <a:p>
            <a:r>
              <a:rPr lang="en-US" dirty="0" smtClean="0"/>
              <a:t>I made theorems 13a and 13b on the same simulation file</a:t>
            </a:r>
          </a:p>
          <a:p>
            <a:r>
              <a:rPr lang="en-US" dirty="0" smtClean="0"/>
              <a:t>For these theorems, in contrast to the first 8, the equality is more difficult to prove than a single output necessitating the use of 2 circuits for each theorem, as will be the case with all the remaining theorems</a:t>
            </a:r>
          </a:p>
          <a:p>
            <a:r>
              <a:rPr lang="en-US" dirty="0" smtClean="0"/>
              <a:t>For each theorem the left of the corresponding Boolean equation is on the top of the simulation</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7282" y="1565573"/>
            <a:ext cx="2978468" cy="3406833"/>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28</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750" y="2561705"/>
            <a:ext cx="2706931" cy="355102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381871" y="4972406"/>
            <a:ext cx="3191659" cy="552839"/>
          </a:xfrm>
          <a:prstGeom prst="rect">
            <a:avLst/>
          </a:prstGeom>
        </p:spPr>
      </p:pic>
    </p:spTree>
    <p:extLst>
      <p:ext uri="{BB962C8B-B14F-4D97-AF65-F5344CB8AC3E}">
        <p14:creationId xmlns:p14="http://schemas.microsoft.com/office/powerpoint/2010/main" val="302870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endParaRPr lang="en-US" dirty="0"/>
          </a:p>
          <a:p>
            <a:r>
              <a:rPr lang="en-US" dirty="0" smtClean="0"/>
              <a:t>For 13a, we made the left side of the Boolean equation and recorded all data</a:t>
            </a:r>
          </a:p>
          <a:p>
            <a:r>
              <a:rPr lang="en-US" dirty="0" smtClean="0"/>
              <a:t>Then we made the right side of the equation and recorded the data making sure it match the logic of the left side</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29</a:t>
            </a:fld>
            <a:endParaRPr lang="en-US"/>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38069" y="2405466"/>
            <a:ext cx="2807126" cy="3742835"/>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3613" y="2405467"/>
            <a:ext cx="2807126" cy="3742835"/>
          </a:xfrm>
          <a:prstGeom prst="rect">
            <a:avLst/>
          </a:prstGeom>
        </p:spPr>
      </p:pic>
      <p:pic>
        <p:nvPicPr>
          <p:cNvPr id="14" name="Picture 13"/>
          <p:cNvPicPr/>
          <p:nvPr/>
        </p:nvPicPr>
        <p:blipFill rotWithShape="1">
          <a:blip r:embed="rId4">
            <a:extLst>
              <a:ext uri="{28A0092B-C50C-407E-A947-70E740481C1C}">
                <a14:useLocalDpi xmlns:a14="http://schemas.microsoft.com/office/drawing/2010/main" val="0"/>
              </a:ext>
            </a:extLst>
          </a:blip>
          <a:srcRect l="587" t="34956" r="43655" b="34161"/>
          <a:stretch/>
        </p:blipFill>
        <p:spPr>
          <a:xfrm>
            <a:off x="6231250" y="1886007"/>
            <a:ext cx="3325091" cy="349135"/>
          </a:xfrm>
          <a:prstGeom prst="rect">
            <a:avLst/>
          </a:prstGeom>
        </p:spPr>
      </p:pic>
    </p:spTree>
    <p:extLst>
      <p:ext uri="{BB962C8B-B14F-4D97-AF65-F5344CB8AC3E}">
        <p14:creationId xmlns:p14="http://schemas.microsoft.com/office/powerpoint/2010/main" val="345729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Lab 1-Logic Levels</a:t>
            </a:r>
            <a:endParaRPr lang="en-US" dirty="0"/>
          </a:p>
        </p:txBody>
      </p:sp>
      <p:sp>
        <p:nvSpPr>
          <p:cNvPr id="8" name="Content Placeholder 7"/>
          <p:cNvSpPr>
            <a:spLocks noGrp="1"/>
          </p:cNvSpPr>
          <p:nvPr>
            <p:ph idx="1"/>
          </p:nvPr>
        </p:nvSpPr>
        <p:spPr/>
        <p:txBody>
          <a:bodyPr/>
          <a:lstStyle/>
          <a:p>
            <a:pPr marL="0" indent="0">
              <a:buNone/>
            </a:pPr>
            <a:r>
              <a:rPr lang="en-US" dirty="0" smtClean="0"/>
              <a:t>Goal:</a:t>
            </a:r>
          </a:p>
          <a:p>
            <a:r>
              <a:rPr lang="en-US" dirty="0" smtClean="0"/>
              <a:t>The goal of this lab was to learn how to create logic levels for digital circuits using switches and resistors.</a:t>
            </a:r>
          </a:p>
          <a:p>
            <a:r>
              <a:rPr lang="en-US" dirty="0" smtClean="0"/>
              <a:t>The tools used were a Digital </a:t>
            </a:r>
            <a:r>
              <a:rPr lang="en-US" dirty="0" err="1" smtClean="0"/>
              <a:t>Multimeter</a:t>
            </a:r>
            <a:r>
              <a:rPr lang="en-US" dirty="0" smtClean="0"/>
              <a:t>, an Elvis II, 3 10k</a:t>
            </a:r>
            <a:r>
              <a:rPr lang="en-US" dirty="0" smtClean="0">
                <a:latin typeface="GreekC" panose="00000400000000000000" pitchFamily="2" charset="0"/>
                <a:cs typeface="GreekC" panose="00000400000000000000" pitchFamily="2" charset="0"/>
              </a:rPr>
              <a:t>W</a:t>
            </a:r>
            <a:r>
              <a:rPr lang="en-US" dirty="0">
                <a:cs typeface="GreekC" panose="00000400000000000000" pitchFamily="2" charset="0"/>
              </a:rPr>
              <a:t> </a:t>
            </a:r>
            <a:r>
              <a:rPr lang="en-US" dirty="0" smtClean="0">
                <a:latin typeface="+mn-lt"/>
                <a:cs typeface="GreekC" panose="00000400000000000000" pitchFamily="2" charset="0"/>
              </a:rPr>
              <a:t>resistors, a dip switch, Multisim, and Excel to record all data</a:t>
            </a:r>
          </a:p>
          <a:p>
            <a:r>
              <a:rPr lang="en-US" dirty="0" smtClean="0">
                <a:latin typeface="+mn-lt"/>
                <a:cs typeface="GreekC" panose="00000400000000000000" pitchFamily="2" charset="0"/>
              </a:rPr>
              <a:t>My lab partner was Ali </a:t>
            </a:r>
            <a:r>
              <a:rPr lang="en-US" dirty="0" err="1" smtClean="0">
                <a:latin typeface="+mn-lt"/>
                <a:cs typeface="GreekC" panose="00000400000000000000" pitchFamily="2" charset="0"/>
              </a:rPr>
              <a:t>Algethmi</a:t>
            </a:r>
            <a:r>
              <a:rPr lang="en-US" dirty="0">
                <a:latin typeface="+mn-lt"/>
                <a:cs typeface="GreekC" panose="00000400000000000000" pitchFamily="2" charset="0"/>
              </a:rPr>
              <a:t> </a:t>
            </a:r>
            <a:r>
              <a:rPr lang="en-US" dirty="0" smtClean="0">
                <a:latin typeface="+mn-lt"/>
                <a:cs typeface="GreekC" panose="00000400000000000000" pitchFamily="2" charset="0"/>
              </a:rPr>
              <a:t>and we used bench 6</a:t>
            </a:r>
          </a:p>
          <a:p>
            <a:r>
              <a:rPr lang="en-US" dirty="0" smtClean="0">
                <a:latin typeface="+mn-lt"/>
                <a:cs typeface="GreekC" panose="00000400000000000000" pitchFamily="2" charset="0"/>
              </a:rPr>
              <a:t>The date was 9/13/2018</a:t>
            </a:r>
            <a:endParaRPr lang="en-US" dirty="0">
              <a:latin typeface="+mn-lt"/>
              <a:cs typeface="GreekC" panose="00000400000000000000" pitchFamily="2" charset="0"/>
            </a:endParaRPr>
          </a:p>
        </p:txBody>
      </p:sp>
      <p:sp>
        <p:nvSpPr>
          <p:cNvPr id="2" name="Footer Placeholder 1"/>
          <p:cNvSpPr>
            <a:spLocks noGrp="1"/>
          </p:cNvSpPr>
          <p:nvPr>
            <p:ph type="ftr" sz="quarter" idx="11"/>
          </p:nvPr>
        </p:nvSpPr>
        <p:spPr/>
        <p:txBody>
          <a:bodyPr/>
          <a:lstStyle/>
          <a:p>
            <a:r>
              <a:rPr lang="en-US" smtClean="0"/>
              <a:t>CAFischer</a:t>
            </a:r>
            <a:endParaRPr lang="en-US"/>
          </a:p>
        </p:txBody>
      </p:sp>
      <p:sp>
        <p:nvSpPr>
          <p:cNvPr id="3" name="Slide Number Placeholder 2"/>
          <p:cNvSpPr>
            <a:spLocks noGrp="1"/>
          </p:cNvSpPr>
          <p:nvPr>
            <p:ph type="sldNum" sz="quarter" idx="12"/>
          </p:nvPr>
        </p:nvSpPr>
        <p:spPr/>
        <p:txBody>
          <a:bodyPr/>
          <a:lstStyle/>
          <a:p>
            <a:fld id="{E43E9F41-003A-433D-B9EF-922D9225208A}" type="slidenum">
              <a:rPr lang="en-US" smtClean="0"/>
              <a:t>3</a:t>
            </a:fld>
            <a:endParaRPr lang="en-US"/>
          </a:p>
        </p:txBody>
      </p:sp>
    </p:spTree>
    <p:extLst>
      <p:ext uri="{BB962C8B-B14F-4D97-AF65-F5344CB8AC3E}">
        <p14:creationId xmlns:p14="http://schemas.microsoft.com/office/powerpoint/2010/main" val="3399023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endParaRPr lang="en-US" dirty="0"/>
          </a:p>
          <a:p>
            <a:r>
              <a:rPr lang="en-US" dirty="0" smtClean="0"/>
              <a:t>As with 13a we made the left side of theorem 13b and recorded all possible outputs</a:t>
            </a:r>
          </a:p>
          <a:p>
            <a:r>
              <a:rPr lang="en-US" dirty="0" smtClean="0"/>
              <a:t>We then built the right side of 13b and recorded all possible outputs ensuring they matched with our results for the left side</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30</a:t>
            </a:fld>
            <a:endParaRPr lang="en-US"/>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8448" t="38" r="8238" b="-403"/>
          <a:stretch/>
        </p:blipFill>
        <p:spPr>
          <a:xfrm>
            <a:off x="5506940" y="2247794"/>
            <a:ext cx="2624667" cy="4215871"/>
          </a:xfr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698" t="1542" r="12926" b="9240"/>
          <a:stretch/>
        </p:blipFill>
        <p:spPr>
          <a:xfrm>
            <a:off x="8190875" y="2818075"/>
            <a:ext cx="3572933" cy="2937935"/>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t="66436" r="7585"/>
          <a:stretch/>
        </p:blipFill>
        <p:spPr>
          <a:xfrm>
            <a:off x="5947669" y="1778923"/>
            <a:ext cx="4103166" cy="281651"/>
          </a:xfrm>
          <a:prstGeom prst="rect">
            <a:avLst/>
          </a:prstGeom>
        </p:spPr>
      </p:pic>
    </p:spTree>
    <p:extLst>
      <p:ext uri="{BB962C8B-B14F-4D97-AF65-F5344CB8AC3E}">
        <p14:creationId xmlns:p14="http://schemas.microsoft.com/office/powerpoint/2010/main" val="2739294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a:t>R</a:t>
            </a:r>
            <a:r>
              <a:rPr lang="en-US" dirty="0" smtClean="0"/>
              <a:t>esults:</a:t>
            </a:r>
            <a:endParaRPr lang="en-US" dirty="0"/>
          </a:p>
          <a:p>
            <a:r>
              <a:rPr lang="en-US" dirty="0" smtClean="0"/>
              <a:t>Though it was rather interesting to see where the voltages vary in the outputs they were as expected</a:t>
            </a:r>
          </a:p>
          <a:p>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31</a:t>
            </a:fld>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4208335274"/>
              </p:ext>
            </p:extLst>
          </p:nvPr>
        </p:nvGraphicFramePr>
        <p:xfrm>
          <a:off x="5617700" y="2366803"/>
          <a:ext cx="2496660" cy="2221821"/>
        </p:xfrm>
        <a:graphic>
          <a:graphicData uri="http://schemas.openxmlformats.org/drawingml/2006/table">
            <a:tbl>
              <a:tblPr>
                <a:tableStyleId>{5C22544A-7EE6-4342-B048-85BDC9FD1C3A}</a:tableStyleId>
              </a:tblPr>
              <a:tblGrid>
                <a:gridCol w="352746">
                  <a:extLst>
                    <a:ext uri="{9D8B030D-6E8A-4147-A177-3AD203B41FA5}">
                      <a16:colId xmlns:a16="http://schemas.microsoft.com/office/drawing/2014/main" val="2669213841"/>
                    </a:ext>
                  </a:extLst>
                </a:gridCol>
                <a:gridCol w="352746">
                  <a:extLst>
                    <a:ext uri="{9D8B030D-6E8A-4147-A177-3AD203B41FA5}">
                      <a16:colId xmlns:a16="http://schemas.microsoft.com/office/drawing/2014/main" val="4046762336"/>
                    </a:ext>
                  </a:extLst>
                </a:gridCol>
                <a:gridCol w="352746">
                  <a:extLst>
                    <a:ext uri="{9D8B030D-6E8A-4147-A177-3AD203B41FA5}">
                      <a16:colId xmlns:a16="http://schemas.microsoft.com/office/drawing/2014/main" val="181293748"/>
                    </a:ext>
                  </a:extLst>
                </a:gridCol>
                <a:gridCol w="717251">
                  <a:extLst>
                    <a:ext uri="{9D8B030D-6E8A-4147-A177-3AD203B41FA5}">
                      <a16:colId xmlns:a16="http://schemas.microsoft.com/office/drawing/2014/main" val="709875637"/>
                    </a:ext>
                  </a:extLst>
                </a:gridCol>
                <a:gridCol w="721171">
                  <a:extLst>
                    <a:ext uri="{9D8B030D-6E8A-4147-A177-3AD203B41FA5}">
                      <a16:colId xmlns:a16="http://schemas.microsoft.com/office/drawing/2014/main" val="2285566597"/>
                    </a:ext>
                  </a:extLst>
                </a:gridCol>
              </a:tblGrid>
              <a:tr h="226226">
                <a:tc gridSpan="4">
                  <a:txBody>
                    <a:bodyPr/>
                    <a:lstStyle/>
                    <a:p>
                      <a:pPr algn="l" fontAlgn="b"/>
                      <a:r>
                        <a:rPr lang="en-US" sz="1100" u="none" strike="noStrike" dirty="0">
                          <a:effectLst/>
                        </a:rPr>
                        <a:t>Theorem 13a</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671879"/>
                  </a:ext>
                </a:extLst>
              </a:tr>
              <a:tr h="185787">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z</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13a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13a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872551258"/>
                  </a:ext>
                </a:extLst>
              </a:tr>
              <a:tr h="226226">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2290884"/>
                  </a:ext>
                </a:extLst>
              </a:tr>
              <a:tr h="226226">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9355551"/>
                  </a:ext>
                </a:extLst>
              </a:tr>
              <a:tr h="226226">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0104618"/>
                  </a:ext>
                </a:extLst>
              </a:tr>
              <a:tr h="226226">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9099409"/>
                  </a:ext>
                </a:extLst>
              </a:tr>
              <a:tr h="22622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0.1189</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4168928"/>
                  </a:ext>
                </a:extLst>
              </a:tr>
              <a:tr h="22622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7494559"/>
                  </a:ext>
                </a:extLst>
              </a:tr>
              <a:tr h="22622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8492999"/>
                  </a:ext>
                </a:extLst>
              </a:tr>
              <a:tr h="22622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4.867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710281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02312930"/>
              </p:ext>
            </p:extLst>
          </p:nvPr>
        </p:nvGraphicFramePr>
        <p:xfrm>
          <a:off x="8232408" y="2366799"/>
          <a:ext cx="2496664" cy="3626676"/>
        </p:xfrm>
        <a:graphic>
          <a:graphicData uri="http://schemas.openxmlformats.org/drawingml/2006/table">
            <a:tbl>
              <a:tblPr>
                <a:tableStyleId>{5C22544A-7EE6-4342-B048-85BDC9FD1C3A}</a:tableStyleId>
              </a:tblPr>
              <a:tblGrid>
                <a:gridCol w="309078">
                  <a:extLst>
                    <a:ext uri="{9D8B030D-6E8A-4147-A177-3AD203B41FA5}">
                      <a16:colId xmlns:a16="http://schemas.microsoft.com/office/drawing/2014/main" val="173494521"/>
                    </a:ext>
                  </a:extLst>
                </a:gridCol>
                <a:gridCol w="309078">
                  <a:extLst>
                    <a:ext uri="{9D8B030D-6E8A-4147-A177-3AD203B41FA5}">
                      <a16:colId xmlns:a16="http://schemas.microsoft.com/office/drawing/2014/main" val="1176883575"/>
                    </a:ext>
                  </a:extLst>
                </a:gridCol>
                <a:gridCol w="309078">
                  <a:extLst>
                    <a:ext uri="{9D8B030D-6E8A-4147-A177-3AD203B41FA5}">
                      <a16:colId xmlns:a16="http://schemas.microsoft.com/office/drawing/2014/main" val="4160394310"/>
                    </a:ext>
                  </a:extLst>
                </a:gridCol>
                <a:gridCol w="309078">
                  <a:extLst>
                    <a:ext uri="{9D8B030D-6E8A-4147-A177-3AD203B41FA5}">
                      <a16:colId xmlns:a16="http://schemas.microsoft.com/office/drawing/2014/main" val="4185174853"/>
                    </a:ext>
                  </a:extLst>
                </a:gridCol>
                <a:gridCol w="628459">
                  <a:extLst>
                    <a:ext uri="{9D8B030D-6E8A-4147-A177-3AD203B41FA5}">
                      <a16:colId xmlns:a16="http://schemas.microsoft.com/office/drawing/2014/main" val="1170954847"/>
                    </a:ext>
                  </a:extLst>
                </a:gridCol>
                <a:gridCol w="631893">
                  <a:extLst>
                    <a:ext uri="{9D8B030D-6E8A-4147-A177-3AD203B41FA5}">
                      <a16:colId xmlns:a16="http://schemas.microsoft.com/office/drawing/2014/main" val="3253671375"/>
                    </a:ext>
                  </a:extLst>
                </a:gridCol>
              </a:tblGrid>
              <a:tr h="201482">
                <a:tc gridSpan="5">
                  <a:txBody>
                    <a:bodyPr/>
                    <a:lstStyle/>
                    <a:p>
                      <a:pPr algn="l" fontAlgn="b"/>
                      <a:r>
                        <a:rPr lang="en-US" sz="1100" u="none" strike="noStrike">
                          <a:effectLst/>
                        </a:rPr>
                        <a:t>Theorem 13b</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3692588"/>
                  </a:ext>
                </a:extLst>
              </a:tr>
              <a:tr h="201482">
                <a:tc>
                  <a:txBody>
                    <a:bodyPr/>
                    <a:lstStyle/>
                    <a:p>
                      <a:pPr algn="l" fontAlgn="b"/>
                      <a:r>
                        <a:rPr lang="en-US" sz="1100" u="none" strike="noStrike" dirty="0">
                          <a:effectLst/>
                        </a:rPr>
                        <a:t>w</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z</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13b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13b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496367949"/>
                  </a:ext>
                </a:extLst>
              </a:tr>
              <a:tr h="201482">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1554898"/>
                  </a:ext>
                </a:extLst>
              </a:tr>
              <a:tr h="20148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0507810"/>
                  </a:ext>
                </a:extLst>
              </a:tr>
              <a:tr h="20148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531670"/>
                  </a:ext>
                </a:extLst>
              </a:tr>
              <a:tr h="201482">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8526331"/>
                  </a:ext>
                </a:extLst>
              </a:tr>
              <a:tr h="20148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2615298"/>
                  </a:ext>
                </a:extLst>
              </a:tr>
              <a:tr h="20148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4766852"/>
                  </a:ext>
                </a:extLst>
              </a:tr>
              <a:tr h="20148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1127688"/>
                  </a:ext>
                </a:extLst>
              </a:tr>
              <a:tr h="20148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3833233"/>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4372074"/>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1513145"/>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1481908"/>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2949502"/>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1946242"/>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5695010"/>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4.002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5550963"/>
                  </a:ext>
                </a:extLst>
              </a:tr>
              <a:tr h="20148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4.005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164973"/>
                  </a:ext>
                </a:extLst>
              </a:tr>
            </a:tbl>
          </a:graphicData>
        </a:graphic>
      </p:graphicFrame>
    </p:spTree>
    <p:extLst>
      <p:ext uri="{BB962C8B-B14F-4D97-AF65-F5344CB8AC3E}">
        <p14:creationId xmlns:p14="http://schemas.microsoft.com/office/powerpoint/2010/main" val="2401369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 and Results:</a:t>
            </a:r>
            <a:endParaRPr lang="en-US" dirty="0"/>
          </a:p>
          <a:p>
            <a:r>
              <a:rPr lang="en-US" dirty="0" smtClean="0"/>
              <a:t>Theorem 14 is extremely simple so I’m not sure why it’s even a theorem</a:t>
            </a:r>
          </a:p>
          <a:p>
            <a:r>
              <a:rPr lang="en-US" dirty="0" smtClean="0"/>
              <a:t>If the input x is a low then the output regardless of y will be a low because the output of the AND gate must have 2 highs to output a high</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32</a:t>
            </a:fld>
            <a:endParaRPr lang="en-US"/>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9651" y="2377032"/>
            <a:ext cx="2962688" cy="3562847"/>
          </a:xfr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471" t="2788" r="9488" b="12485"/>
          <a:stretch/>
        </p:blipFill>
        <p:spPr>
          <a:xfrm>
            <a:off x="8462339" y="2377032"/>
            <a:ext cx="2989597" cy="4018706"/>
          </a:xfrm>
          <a:prstGeom prst="rect">
            <a:avLst/>
          </a:prstGeom>
        </p:spPr>
      </p:pic>
      <p:pic>
        <p:nvPicPr>
          <p:cNvPr id="9" name="Picture 8"/>
          <p:cNvPicPr/>
          <p:nvPr/>
        </p:nvPicPr>
        <p:blipFill rotWithShape="1">
          <a:blip r:embed="rId4">
            <a:extLst>
              <a:ext uri="{28A0092B-C50C-407E-A947-70E740481C1C}">
                <a14:useLocalDpi xmlns:a14="http://schemas.microsoft.com/office/drawing/2010/main" val="0"/>
              </a:ext>
            </a:extLst>
          </a:blip>
          <a:srcRect l="5104" t="61018" r="55464" b="26247"/>
          <a:stretch/>
        </p:blipFill>
        <p:spPr>
          <a:xfrm>
            <a:off x="6492241" y="1886294"/>
            <a:ext cx="2676698" cy="33250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922638233"/>
              </p:ext>
            </p:extLst>
          </p:nvPr>
        </p:nvGraphicFramePr>
        <p:xfrm>
          <a:off x="2948816" y="4787886"/>
          <a:ext cx="2082303" cy="1468452"/>
        </p:xfrm>
        <a:graphic>
          <a:graphicData uri="http://schemas.openxmlformats.org/drawingml/2006/table">
            <a:tbl>
              <a:tblPr>
                <a:tableStyleId>{5C22544A-7EE6-4342-B048-85BDC9FD1C3A}</a:tableStyleId>
              </a:tblPr>
              <a:tblGrid>
                <a:gridCol w="342609">
                  <a:extLst>
                    <a:ext uri="{9D8B030D-6E8A-4147-A177-3AD203B41FA5}">
                      <a16:colId xmlns:a16="http://schemas.microsoft.com/office/drawing/2014/main" val="1813627359"/>
                    </a:ext>
                  </a:extLst>
                </a:gridCol>
                <a:gridCol w="342609">
                  <a:extLst>
                    <a:ext uri="{9D8B030D-6E8A-4147-A177-3AD203B41FA5}">
                      <a16:colId xmlns:a16="http://schemas.microsoft.com/office/drawing/2014/main" val="2368439984"/>
                    </a:ext>
                  </a:extLst>
                </a:gridCol>
                <a:gridCol w="696639">
                  <a:extLst>
                    <a:ext uri="{9D8B030D-6E8A-4147-A177-3AD203B41FA5}">
                      <a16:colId xmlns:a16="http://schemas.microsoft.com/office/drawing/2014/main" val="3274994109"/>
                    </a:ext>
                  </a:extLst>
                </a:gridCol>
                <a:gridCol w="700446">
                  <a:extLst>
                    <a:ext uri="{9D8B030D-6E8A-4147-A177-3AD203B41FA5}">
                      <a16:colId xmlns:a16="http://schemas.microsoft.com/office/drawing/2014/main" val="816636974"/>
                    </a:ext>
                  </a:extLst>
                </a:gridCol>
              </a:tblGrid>
              <a:tr h="244742">
                <a:tc gridSpan="3">
                  <a:txBody>
                    <a:bodyPr/>
                    <a:lstStyle/>
                    <a:p>
                      <a:pPr algn="l" fontAlgn="b"/>
                      <a:r>
                        <a:rPr lang="en-US" sz="1100" u="none" strike="noStrike">
                          <a:effectLst/>
                        </a:rPr>
                        <a:t>Theorem 14</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530247"/>
                  </a:ext>
                </a:extLst>
              </a:tr>
              <a:tr h="244742">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14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14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033697742"/>
                  </a:ext>
                </a:extLst>
              </a:tr>
              <a:tr h="244742">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0.0005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0589335"/>
                  </a:ext>
                </a:extLst>
              </a:tr>
              <a:tr h="244742">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0.1363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4101429"/>
                  </a:ext>
                </a:extLst>
              </a:tr>
              <a:tr h="24474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3.988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4849127"/>
                  </a:ext>
                </a:extLst>
              </a:tr>
              <a:tr h="24474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4.863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0515538"/>
                  </a:ext>
                </a:extLst>
              </a:tr>
            </a:tbl>
          </a:graphicData>
        </a:graphic>
      </p:graphicFrame>
    </p:spTree>
    <p:extLst>
      <p:ext uri="{BB962C8B-B14F-4D97-AF65-F5344CB8AC3E}">
        <p14:creationId xmlns:p14="http://schemas.microsoft.com/office/powerpoint/2010/main" val="1765575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endParaRPr lang="en-US" dirty="0"/>
          </a:p>
          <a:p>
            <a:r>
              <a:rPr lang="en-US" dirty="0" smtClean="0"/>
              <a:t>15a and 15b are similar to 14 with the exception of one of the x inputs of the left side that have now been run through a hex inverter making it </a:t>
            </a:r>
            <a:r>
              <a:rPr lang="en-US" dirty="0" err="1" smtClean="0"/>
              <a:t>xbar</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33</a:t>
            </a:fld>
            <a:endParaRPr lang="en-US"/>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84307" y="2136371"/>
            <a:ext cx="3003510" cy="3957896"/>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815" y="4377110"/>
            <a:ext cx="3037492" cy="1717157"/>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5245" t="72526" r="49324" b="1249"/>
          <a:stretch/>
        </p:blipFill>
        <p:spPr>
          <a:xfrm>
            <a:off x="7281949" y="1667192"/>
            <a:ext cx="2264260" cy="469179"/>
          </a:xfrm>
          <a:prstGeom prst="rect">
            <a:avLst/>
          </a:prstGeom>
        </p:spPr>
      </p:pic>
      <p:pic>
        <p:nvPicPr>
          <p:cNvPr id="10" name="Picture 9"/>
          <p:cNvPicPr/>
          <p:nvPr/>
        </p:nvPicPr>
        <p:blipFill rotWithShape="1">
          <a:blip r:embed="rId5" cstate="print">
            <a:extLst>
              <a:ext uri="{28A0092B-C50C-407E-A947-70E740481C1C}">
                <a14:useLocalDpi xmlns:a14="http://schemas.microsoft.com/office/drawing/2010/main" val="0"/>
              </a:ext>
            </a:extLst>
          </a:blip>
          <a:srcRect l="24141" t="1473" r="14344" b="81715"/>
          <a:stretch/>
        </p:blipFill>
        <p:spPr>
          <a:xfrm>
            <a:off x="7148944" y="1379913"/>
            <a:ext cx="2743200" cy="287279"/>
          </a:xfrm>
          <a:prstGeom prst="rect">
            <a:avLst/>
          </a:prstGeom>
        </p:spPr>
      </p:pic>
    </p:spTree>
    <p:extLst>
      <p:ext uri="{BB962C8B-B14F-4D97-AF65-F5344CB8AC3E}">
        <p14:creationId xmlns:p14="http://schemas.microsoft.com/office/powerpoint/2010/main" val="2883439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a:xfrm>
            <a:off x="1103312" y="2060576"/>
            <a:ext cx="4396339" cy="2070850"/>
          </a:xfrm>
        </p:spPr>
        <p:txBody>
          <a:bodyPr>
            <a:normAutofit/>
          </a:bodyPr>
          <a:lstStyle/>
          <a:p>
            <a:pPr marL="0" indent="0">
              <a:buNone/>
            </a:pPr>
            <a:r>
              <a:rPr lang="en-US" dirty="0" smtClean="0"/>
              <a:t>Procedure and Results:</a:t>
            </a:r>
            <a:endParaRPr lang="en-US" dirty="0"/>
          </a:p>
          <a:p>
            <a:r>
              <a:rPr lang="en-US" dirty="0" smtClean="0"/>
              <a:t>As stated in the last slide, the addition of the hex inverter was the only difference between theorems 15a and 15b and theorem 14</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34</a:t>
            </a:fld>
            <a:endParaRPr lang="en-US"/>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6704" r="7277" b="7248"/>
          <a:stretch/>
        </p:blipFill>
        <p:spPr>
          <a:xfrm>
            <a:off x="5404411" y="1994564"/>
            <a:ext cx="2709950" cy="3896100"/>
          </a:xfr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9016" r="9068" b="6482"/>
          <a:stretch/>
        </p:blipFill>
        <p:spPr>
          <a:xfrm>
            <a:off x="8141919" y="1994564"/>
            <a:ext cx="2559593" cy="3896101"/>
          </a:xfrm>
          <a:prstGeom prst="rect">
            <a:avLst/>
          </a:prstGeom>
        </p:spPr>
      </p:pic>
      <p:pic>
        <p:nvPicPr>
          <p:cNvPr id="9" name="Picture 8"/>
          <p:cNvPicPr/>
          <p:nvPr/>
        </p:nvPicPr>
        <p:blipFill rotWithShape="1">
          <a:blip r:embed="rId4" cstate="print">
            <a:extLst>
              <a:ext uri="{28A0092B-C50C-407E-A947-70E740481C1C}">
                <a14:useLocalDpi xmlns:a14="http://schemas.microsoft.com/office/drawing/2010/main" val="0"/>
              </a:ext>
            </a:extLst>
          </a:blip>
          <a:srcRect l="5245" t="72526" r="49324" b="1249"/>
          <a:stretch/>
        </p:blipFill>
        <p:spPr>
          <a:xfrm>
            <a:off x="6799811" y="1572540"/>
            <a:ext cx="2069868" cy="38437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03254923"/>
              </p:ext>
            </p:extLst>
          </p:nvPr>
        </p:nvGraphicFramePr>
        <p:xfrm>
          <a:off x="961268" y="4338753"/>
          <a:ext cx="2012373" cy="1143000"/>
        </p:xfrm>
        <a:graphic>
          <a:graphicData uri="http://schemas.openxmlformats.org/drawingml/2006/table">
            <a:tbl>
              <a:tblPr>
                <a:tableStyleId>{5C22544A-7EE6-4342-B048-85BDC9FD1C3A}</a:tableStyleId>
              </a:tblPr>
              <a:tblGrid>
                <a:gridCol w="331103">
                  <a:extLst>
                    <a:ext uri="{9D8B030D-6E8A-4147-A177-3AD203B41FA5}">
                      <a16:colId xmlns:a16="http://schemas.microsoft.com/office/drawing/2014/main" val="3853188340"/>
                    </a:ext>
                  </a:extLst>
                </a:gridCol>
                <a:gridCol w="331103">
                  <a:extLst>
                    <a:ext uri="{9D8B030D-6E8A-4147-A177-3AD203B41FA5}">
                      <a16:colId xmlns:a16="http://schemas.microsoft.com/office/drawing/2014/main" val="2115956321"/>
                    </a:ext>
                  </a:extLst>
                </a:gridCol>
                <a:gridCol w="673244">
                  <a:extLst>
                    <a:ext uri="{9D8B030D-6E8A-4147-A177-3AD203B41FA5}">
                      <a16:colId xmlns:a16="http://schemas.microsoft.com/office/drawing/2014/main" val="229704883"/>
                    </a:ext>
                  </a:extLst>
                </a:gridCol>
                <a:gridCol w="676923">
                  <a:extLst>
                    <a:ext uri="{9D8B030D-6E8A-4147-A177-3AD203B41FA5}">
                      <a16:colId xmlns:a16="http://schemas.microsoft.com/office/drawing/2014/main" val="1783540257"/>
                    </a:ext>
                  </a:extLst>
                </a:gridCol>
              </a:tblGrid>
              <a:tr h="190500">
                <a:tc gridSpan="3">
                  <a:txBody>
                    <a:bodyPr/>
                    <a:lstStyle/>
                    <a:p>
                      <a:pPr algn="l" fontAlgn="b"/>
                      <a:r>
                        <a:rPr lang="en-US" sz="1100" u="none" strike="noStrike">
                          <a:effectLst/>
                        </a:rPr>
                        <a:t>Theorem 15a</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5369225"/>
                  </a:ext>
                </a:extLst>
              </a:tr>
              <a:tr h="190500">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15a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15a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3610144496"/>
                  </a:ext>
                </a:extLst>
              </a:tr>
              <a:tr h="190500">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0.1364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7144595"/>
                  </a:ext>
                </a:extLst>
              </a:tr>
              <a:tr h="190500">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8815008"/>
                  </a:ext>
                </a:extLst>
              </a:tr>
              <a:tr h="190500">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3425587"/>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3.996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807229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68208090"/>
              </p:ext>
            </p:extLst>
          </p:nvPr>
        </p:nvGraphicFramePr>
        <p:xfrm>
          <a:off x="3179840" y="4338753"/>
          <a:ext cx="2012373" cy="1143000"/>
        </p:xfrm>
        <a:graphic>
          <a:graphicData uri="http://schemas.openxmlformats.org/drawingml/2006/table">
            <a:tbl>
              <a:tblPr>
                <a:tableStyleId>{5C22544A-7EE6-4342-B048-85BDC9FD1C3A}</a:tableStyleId>
              </a:tblPr>
              <a:tblGrid>
                <a:gridCol w="331103">
                  <a:extLst>
                    <a:ext uri="{9D8B030D-6E8A-4147-A177-3AD203B41FA5}">
                      <a16:colId xmlns:a16="http://schemas.microsoft.com/office/drawing/2014/main" val="1512341688"/>
                    </a:ext>
                  </a:extLst>
                </a:gridCol>
                <a:gridCol w="331103">
                  <a:extLst>
                    <a:ext uri="{9D8B030D-6E8A-4147-A177-3AD203B41FA5}">
                      <a16:colId xmlns:a16="http://schemas.microsoft.com/office/drawing/2014/main" val="1229696728"/>
                    </a:ext>
                  </a:extLst>
                </a:gridCol>
                <a:gridCol w="673244">
                  <a:extLst>
                    <a:ext uri="{9D8B030D-6E8A-4147-A177-3AD203B41FA5}">
                      <a16:colId xmlns:a16="http://schemas.microsoft.com/office/drawing/2014/main" val="1191325802"/>
                    </a:ext>
                  </a:extLst>
                </a:gridCol>
                <a:gridCol w="676923">
                  <a:extLst>
                    <a:ext uri="{9D8B030D-6E8A-4147-A177-3AD203B41FA5}">
                      <a16:colId xmlns:a16="http://schemas.microsoft.com/office/drawing/2014/main" val="4294355661"/>
                    </a:ext>
                  </a:extLst>
                </a:gridCol>
              </a:tblGrid>
              <a:tr h="190500">
                <a:tc gridSpan="3">
                  <a:txBody>
                    <a:bodyPr/>
                    <a:lstStyle/>
                    <a:p>
                      <a:pPr algn="l" fontAlgn="b"/>
                      <a:r>
                        <a:rPr lang="en-US" sz="1100" u="none" strike="noStrike">
                          <a:effectLst/>
                        </a:rPr>
                        <a:t>Theorem 15b</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6082477"/>
                  </a:ext>
                </a:extLst>
              </a:tr>
              <a:tr h="190500">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15b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15b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365660377"/>
                  </a:ext>
                </a:extLst>
              </a:tr>
              <a:tr h="190500">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0653503"/>
                  </a:ext>
                </a:extLst>
              </a:tr>
              <a:tr h="19050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3.988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7024119"/>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0.1367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0.1352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3317525"/>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3.986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3.994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7770244"/>
                  </a:ext>
                </a:extLst>
              </a:tr>
            </a:tbl>
          </a:graphicData>
        </a:graphic>
      </p:graphicFrame>
    </p:spTree>
    <p:extLst>
      <p:ext uri="{BB962C8B-B14F-4D97-AF65-F5344CB8AC3E}">
        <p14:creationId xmlns:p14="http://schemas.microsoft.com/office/powerpoint/2010/main" val="4095861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a:xfrm>
            <a:off x="1103312" y="2060575"/>
            <a:ext cx="4396339" cy="2461549"/>
          </a:xfrm>
        </p:spPr>
        <p:txBody>
          <a:bodyPr>
            <a:normAutofit/>
          </a:bodyPr>
          <a:lstStyle/>
          <a:p>
            <a:pPr marL="0" indent="0">
              <a:buNone/>
            </a:pPr>
            <a:r>
              <a:rPr lang="en-US" dirty="0" smtClean="0"/>
              <a:t>Procedure and Results:</a:t>
            </a:r>
          </a:p>
          <a:p>
            <a:r>
              <a:rPr lang="en-US" dirty="0" smtClean="0"/>
              <a:t>Theorem 16 states that two inputs through an OR gate then a hex inverter is equal to inverting each input then sending them through an AND gate</a:t>
            </a:r>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35</a:t>
            </a:fld>
            <a:endParaRPr lang="en-US"/>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9651" y="2254771"/>
            <a:ext cx="3637776" cy="3807370"/>
          </a:xfrm>
        </p:spPr>
      </p:pic>
      <p:pic>
        <p:nvPicPr>
          <p:cNvPr id="13" name="Picture 12"/>
          <p:cNvPicPr/>
          <p:nvPr/>
        </p:nvPicPr>
        <p:blipFill rotWithShape="1">
          <a:blip r:embed="rId3" cstate="print">
            <a:extLst>
              <a:ext uri="{28A0092B-C50C-407E-A947-70E740481C1C}">
                <a14:useLocalDpi xmlns:a14="http://schemas.microsoft.com/office/drawing/2010/main" val="0"/>
              </a:ext>
            </a:extLst>
          </a:blip>
          <a:srcRect l="24243" t="-2285" r="34198" b="62616"/>
          <a:stretch/>
        </p:blipFill>
        <p:spPr>
          <a:xfrm>
            <a:off x="6816435" y="1936865"/>
            <a:ext cx="2252289" cy="289474"/>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193" t="7496" r="12157" b="8853"/>
          <a:stretch/>
        </p:blipFill>
        <p:spPr>
          <a:xfrm>
            <a:off x="9137427" y="2514524"/>
            <a:ext cx="2495349" cy="3287863"/>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472923813"/>
              </p:ext>
            </p:extLst>
          </p:nvPr>
        </p:nvGraphicFramePr>
        <p:xfrm>
          <a:off x="2027613" y="4665487"/>
          <a:ext cx="2078874" cy="1284216"/>
        </p:xfrm>
        <a:graphic>
          <a:graphicData uri="http://schemas.openxmlformats.org/drawingml/2006/table">
            <a:tbl>
              <a:tblPr>
                <a:tableStyleId>{5C22544A-7EE6-4342-B048-85BDC9FD1C3A}</a:tableStyleId>
              </a:tblPr>
              <a:tblGrid>
                <a:gridCol w="342045">
                  <a:extLst>
                    <a:ext uri="{9D8B030D-6E8A-4147-A177-3AD203B41FA5}">
                      <a16:colId xmlns:a16="http://schemas.microsoft.com/office/drawing/2014/main" val="405746917"/>
                    </a:ext>
                  </a:extLst>
                </a:gridCol>
                <a:gridCol w="342045">
                  <a:extLst>
                    <a:ext uri="{9D8B030D-6E8A-4147-A177-3AD203B41FA5}">
                      <a16:colId xmlns:a16="http://schemas.microsoft.com/office/drawing/2014/main" val="1828783437"/>
                    </a:ext>
                  </a:extLst>
                </a:gridCol>
                <a:gridCol w="695492">
                  <a:extLst>
                    <a:ext uri="{9D8B030D-6E8A-4147-A177-3AD203B41FA5}">
                      <a16:colId xmlns:a16="http://schemas.microsoft.com/office/drawing/2014/main" val="576849617"/>
                    </a:ext>
                  </a:extLst>
                </a:gridCol>
                <a:gridCol w="699292">
                  <a:extLst>
                    <a:ext uri="{9D8B030D-6E8A-4147-A177-3AD203B41FA5}">
                      <a16:colId xmlns:a16="http://schemas.microsoft.com/office/drawing/2014/main" val="815023720"/>
                    </a:ext>
                  </a:extLst>
                </a:gridCol>
              </a:tblGrid>
              <a:tr h="214036">
                <a:tc gridSpan="3">
                  <a:txBody>
                    <a:bodyPr/>
                    <a:lstStyle/>
                    <a:p>
                      <a:pPr algn="l" fontAlgn="b"/>
                      <a:r>
                        <a:rPr lang="en-US" sz="1100" u="none" strike="noStrike">
                          <a:effectLst/>
                        </a:rPr>
                        <a:t>Theorem 16</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8821165"/>
                  </a:ext>
                </a:extLst>
              </a:tr>
              <a:tr h="214036">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16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16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3725772085"/>
                  </a:ext>
                </a:extLst>
              </a:tr>
              <a:tr h="214036">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98269"/>
                  </a:ext>
                </a:extLst>
              </a:tr>
              <a:tr h="214036">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0.1099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0.1182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6234434"/>
                  </a:ext>
                </a:extLst>
              </a:tr>
              <a:tr h="21403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0.1099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0.1182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1796100"/>
                  </a:ext>
                </a:extLst>
              </a:tr>
              <a:tr h="214036">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0.1098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0.1181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6024934"/>
                  </a:ext>
                </a:extLst>
              </a:tr>
            </a:tbl>
          </a:graphicData>
        </a:graphic>
      </p:graphicFrame>
    </p:spTree>
    <p:extLst>
      <p:ext uri="{BB962C8B-B14F-4D97-AF65-F5344CB8AC3E}">
        <p14:creationId xmlns:p14="http://schemas.microsoft.com/office/powerpoint/2010/main" val="3293945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a:xfrm>
            <a:off x="1103312" y="2060575"/>
            <a:ext cx="4396339" cy="2461549"/>
          </a:xfrm>
        </p:spPr>
        <p:txBody>
          <a:bodyPr>
            <a:normAutofit/>
          </a:bodyPr>
          <a:lstStyle/>
          <a:p>
            <a:pPr marL="0" indent="0">
              <a:buNone/>
            </a:pPr>
            <a:r>
              <a:rPr lang="en-US" dirty="0" smtClean="0"/>
              <a:t>Procedure and Results:</a:t>
            </a:r>
          </a:p>
          <a:p>
            <a:r>
              <a:rPr lang="en-US" dirty="0" smtClean="0"/>
              <a:t>Theorem 17 is exactly like theorem 16, but with the exchange of the AND </a:t>
            </a:r>
            <a:r>
              <a:rPr lang="en-US" dirty="0" err="1" smtClean="0"/>
              <a:t>and</a:t>
            </a:r>
            <a:r>
              <a:rPr lang="en-US" dirty="0" smtClean="0"/>
              <a:t> OR gates</a:t>
            </a:r>
          </a:p>
          <a:p>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36</a:t>
            </a:fld>
            <a:endParaRPr lang="en-US"/>
          </a:p>
        </p:txBody>
      </p:sp>
      <p:pic>
        <p:nvPicPr>
          <p:cNvPr id="11" name="Content Placeholder 10"/>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80" b="58570"/>
          <a:stretch/>
        </p:blipFill>
        <p:spPr>
          <a:xfrm>
            <a:off x="5499650" y="2254771"/>
            <a:ext cx="3644349" cy="1577396"/>
          </a:xfr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0343" y="2331644"/>
            <a:ext cx="2465897" cy="3287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287" y="3870655"/>
            <a:ext cx="3115110" cy="2038635"/>
          </a:xfrm>
          <a:prstGeom prst="rect">
            <a:avLst/>
          </a:prstGeom>
        </p:spPr>
      </p:pic>
      <p:pic>
        <p:nvPicPr>
          <p:cNvPr id="12" name="Picture 11"/>
          <p:cNvPicPr/>
          <p:nvPr/>
        </p:nvPicPr>
        <p:blipFill rotWithShape="1">
          <a:blip r:embed="rId5" cstate="print">
            <a:extLst>
              <a:ext uri="{28A0092B-C50C-407E-A947-70E740481C1C}">
                <a14:useLocalDpi xmlns:a14="http://schemas.microsoft.com/office/drawing/2010/main" val="0"/>
              </a:ext>
            </a:extLst>
          </a:blip>
          <a:srcRect l="23939" t="-3237" r="33203" b="64257"/>
          <a:stretch/>
        </p:blipFill>
        <p:spPr>
          <a:xfrm>
            <a:off x="6292734" y="1785003"/>
            <a:ext cx="2028306" cy="26244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76642023"/>
              </p:ext>
            </p:extLst>
          </p:nvPr>
        </p:nvGraphicFramePr>
        <p:xfrm>
          <a:off x="1927779" y="4346026"/>
          <a:ext cx="2504224" cy="1381992"/>
        </p:xfrm>
        <a:graphic>
          <a:graphicData uri="http://schemas.openxmlformats.org/drawingml/2006/table">
            <a:tbl>
              <a:tblPr>
                <a:tableStyleId>{5C22544A-7EE6-4342-B048-85BDC9FD1C3A}</a:tableStyleId>
              </a:tblPr>
              <a:tblGrid>
                <a:gridCol w="412784">
                  <a:extLst>
                    <a:ext uri="{9D8B030D-6E8A-4147-A177-3AD203B41FA5}">
                      <a16:colId xmlns:a16="http://schemas.microsoft.com/office/drawing/2014/main" val="2863742503"/>
                    </a:ext>
                  </a:extLst>
                </a:gridCol>
                <a:gridCol w="412784">
                  <a:extLst>
                    <a:ext uri="{9D8B030D-6E8A-4147-A177-3AD203B41FA5}">
                      <a16:colId xmlns:a16="http://schemas.microsoft.com/office/drawing/2014/main" val="2360828006"/>
                    </a:ext>
                  </a:extLst>
                </a:gridCol>
                <a:gridCol w="839328">
                  <a:extLst>
                    <a:ext uri="{9D8B030D-6E8A-4147-A177-3AD203B41FA5}">
                      <a16:colId xmlns:a16="http://schemas.microsoft.com/office/drawing/2014/main" val="4157480302"/>
                    </a:ext>
                  </a:extLst>
                </a:gridCol>
                <a:gridCol w="839328">
                  <a:extLst>
                    <a:ext uri="{9D8B030D-6E8A-4147-A177-3AD203B41FA5}">
                      <a16:colId xmlns:a16="http://schemas.microsoft.com/office/drawing/2014/main" val="747450822"/>
                    </a:ext>
                  </a:extLst>
                </a:gridCol>
              </a:tblGrid>
              <a:tr h="230332">
                <a:tc gridSpan="4">
                  <a:txBody>
                    <a:bodyPr/>
                    <a:lstStyle/>
                    <a:p>
                      <a:pPr algn="l" fontAlgn="b"/>
                      <a:r>
                        <a:rPr lang="en-US" sz="1100" u="none" strike="noStrike" dirty="0">
                          <a:effectLst/>
                        </a:rPr>
                        <a:t>Theorem 17</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2426269"/>
                  </a:ext>
                </a:extLst>
              </a:tr>
              <a:tr h="230332">
                <a:tc>
                  <a:txBody>
                    <a:bodyPr/>
                    <a:lstStyle/>
                    <a:p>
                      <a:pPr algn="l" fontAlgn="b"/>
                      <a:r>
                        <a:rPr lang="en-US" sz="1100" u="none" strike="noStrike" dirty="0">
                          <a:effectLst/>
                        </a:rPr>
                        <a:t>x</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y</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17 left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17 right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2865731796"/>
                  </a:ext>
                </a:extLst>
              </a:tr>
              <a:tr h="230332">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4.268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6950021"/>
                  </a:ext>
                </a:extLst>
              </a:tr>
              <a:tr h="230332">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754440"/>
                  </a:ext>
                </a:extLst>
              </a:tr>
              <a:tr h="23033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4.261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7073425"/>
                  </a:ext>
                </a:extLst>
              </a:tr>
              <a:tr h="230332">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0.135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1238518"/>
                  </a:ext>
                </a:extLst>
              </a:tr>
            </a:tbl>
          </a:graphicData>
        </a:graphic>
      </p:graphicFrame>
    </p:spTree>
    <p:extLst>
      <p:ext uri="{BB962C8B-B14F-4D97-AF65-F5344CB8AC3E}">
        <p14:creationId xmlns:p14="http://schemas.microsoft.com/office/powerpoint/2010/main" val="2054575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6-Boolean Theorems</a:t>
            </a:r>
            <a:br>
              <a:rPr lang="en-US" dirty="0" smtClean="0"/>
            </a:b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Observations:</a:t>
            </a:r>
          </a:p>
          <a:p>
            <a:r>
              <a:rPr lang="en-US" dirty="0" smtClean="0"/>
              <a:t>I recognize now that I’m to the end of this lab that making the table and displaying it here is more of a formality than anything else as the real purpose for this was to understand these theorems by simply thinking through and building each side</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37</a:t>
            </a:fld>
            <a:endParaRPr lang="en-US"/>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56549" y="2469647"/>
            <a:ext cx="5477322" cy="3332635"/>
          </a:xfrm>
        </p:spPr>
      </p:pic>
    </p:spTree>
    <p:extLst>
      <p:ext uri="{BB962C8B-B14F-4D97-AF65-F5344CB8AC3E}">
        <p14:creationId xmlns:p14="http://schemas.microsoft.com/office/powerpoint/2010/main" val="2988946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7-Circuit Reduction (part 1)</a:t>
            </a:r>
            <a:endParaRPr lang="en-US" dirty="0"/>
          </a:p>
        </p:txBody>
      </p:sp>
      <p:sp>
        <p:nvSpPr>
          <p:cNvPr id="7" name="Content Placeholder 6"/>
          <p:cNvSpPr>
            <a:spLocks noGrp="1"/>
          </p:cNvSpPr>
          <p:nvPr>
            <p:ph idx="1"/>
          </p:nvPr>
        </p:nvSpPr>
        <p:spPr/>
        <p:txBody>
          <a:bodyPr/>
          <a:lstStyle/>
          <a:p>
            <a:pPr marL="0" indent="0">
              <a:buNone/>
            </a:pPr>
            <a:r>
              <a:rPr lang="en-US" dirty="0"/>
              <a:t>Goal:</a:t>
            </a:r>
          </a:p>
          <a:p>
            <a:r>
              <a:rPr lang="en-US" dirty="0" smtClean="0"/>
              <a:t>The Purpose of this lab was to learn how to reduce a circuit to the smallest size possible by using the 17 theorems and </a:t>
            </a:r>
            <a:r>
              <a:rPr lang="en-US" dirty="0" err="1"/>
              <a:t>K</a:t>
            </a:r>
            <a:r>
              <a:rPr lang="en-US" dirty="0" err="1" smtClean="0"/>
              <a:t>arnaugh</a:t>
            </a:r>
            <a:r>
              <a:rPr lang="en-US" dirty="0" smtClean="0"/>
              <a:t> maps.</a:t>
            </a:r>
          </a:p>
          <a:p>
            <a:r>
              <a:rPr lang="en-US" dirty="0" smtClean="0"/>
              <a:t>The </a:t>
            </a:r>
            <a:r>
              <a:rPr lang="en-US" dirty="0"/>
              <a:t>tools used were a Digital </a:t>
            </a:r>
            <a:r>
              <a:rPr lang="en-US" dirty="0" err="1"/>
              <a:t>Multimeter</a:t>
            </a:r>
            <a:r>
              <a:rPr lang="en-US" dirty="0"/>
              <a:t>, an Elvis II</a:t>
            </a:r>
            <a:r>
              <a:rPr lang="en-US" dirty="0" smtClean="0"/>
              <a:t>, </a:t>
            </a:r>
            <a:r>
              <a:rPr lang="en-US" dirty="0"/>
              <a:t>3</a:t>
            </a:r>
            <a:r>
              <a:rPr lang="en-US" dirty="0" smtClean="0"/>
              <a:t> 10k</a:t>
            </a:r>
            <a:r>
              <a:rPr lang="en-US" dirty="0" smtClean="0">
                <a:latin typeface="GreekC" panose="00000400000000000000" pitchFamily="2" charset="0"/>
                <a:cs typeface="GreekC" panose="00000400000000000000" pitchFamily="2" charset="0"/>
              </a:rPr>
              <a:t>W</a:t>
            </a:r>
            <a:r>
              <a:rPr lang="en-US" dirty="0" smtClean="0">
                <a:cs typeface="GreekC" panose="00000400000000000000" pitchFamily="2" charset="0"/>
              </a:rPr>
              <a:t> </a:t>
            </a:r>
            <a:r>
              <a:rPr lang="en-US" dirty="0">
                <a:cs typeface="GreekC" panose="00000400000000000000" pitchFamily="2" charset="0"/>
              </a:rPr>
              <a:t>resistors, a dip switch, 1</a:t>
            </a:r>
            <a:r>
              <a:rPr lang="en-US" dirty="0" smtClean="0">
                <a:cs typeface="GreekC" panose="00000400000000000000" pitchFamily="2" charset="0"/>
              </a:rPr>
              <a:t> 74LS00, 1 74LS32, 1 74LS11, and 1 74LS04 logic gates, </a:t>
            </a:r>
            <a:r>
              <a:rPr lang="en-US" dirty="0">
                <a:cs typeface="GreekC" panose="00000400000000000000" pitchFamily="2" charset="0"/>
              </a:rPr>
              <a:t>Multisim, and Excel to record all data</a:t>
            </a:r>
          </a:p>
          <a:p>
            <a:r>
              <a:rPr lang="en-US" dirty="0">
                <a:cs typeface="GreekC" panose="00000400000000000000" pitchFamily="2" charset="0"/>
              </a:rPr>
              <a:t>My partner was </a:t>
            </a:r>
            <a:r>
              <a:rPr lang="en-US" dirty="0" smtClean="0">
                <a:cs typeface="GreekC" panose="00000400000000000000" pitchFamily="2" charset="0"/>
              </a:rPr>
              <a:t>Jeanie Hess and </a:t>
            </a:r>
            <a:r>
              <a:rPr lang="en-US" dirty="0">
                <a:cs typeface="GreekC" panose="00000400000000000000" pitchFamily="2" charset="0"/>
              </a:rPr>
              <a:t>we used bench 7</a:t>
            </a:r>
          </a:p>
          <a:p>
            <a:r>
              <a:rPr lang="en-US" dirty="0">
                <a:cs typeface="GreekC" panose="00000400000000000000" pitchFamily="2" charset="0"/>
              </a:rPr>
              <a:t>The date </a:t>
            </a:r>
            <a:r>
              <a:rPr lang="en-US" dirty="0" smtClean="0">
                <a:cs typeface="GreekC" panose="00000400000000000000" pitchFamily="2" charset="0"/>
              </a:rPr>
              <a:t>was 11/8/2018</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38</a:t>
            </a:fld>
            <a:endParaRPr lang="en-US"/>
          </a:p>
        </p:txBody>
      </p:sp>
    </p:spTree>
    <p:extLst>
      <p:ext uri="{BB962C8B-B14F-4D97-AF65-F5344CB8AC3E}">
        <p14:creationId xmlns:p14="http://schemas.microsoft.com/office/powerpoint/2010/main" val="2759900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7-Circuit Reduction (part 1)</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a:t>T</a:t>
            </a:r>
            <a:r>
              <a:rPr lang="en-US" dirty="0" smtClean="0"/>
              <a:t>o learn how to reduce a circuit we must first build a ridiculous circuit</a:t>
            </a:r>
          </a:p>
          <a:p>
            <a:r>
              <a:rPr lang="en-US" dirty="0" smtClean="0"/>
              <a:t>Pictured at the top is a circuit with Boolean equations at each logic gate and at the final output</a:t>
            </a:r>
          </a:p>
          <a:p>
            <a:r>
              <a:rPr lang="en-US" dirty="0" smtClean="0"/>
              <a:t>Below is my simulation for this lab using xyz in place of </a:t>
            </a:r>
            <a:r>
              <a:rPr lang="en-US" dirty="0" err="1" smtClean="0"/>
              <a:t>abc</a:t>
            </a:r>
            <a:endParaRPr lang="en-US" dirty="0"/>
          </a:p>
          <a:p>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39</a:t>
            </a:fld>
            <a:endParaRPr lang="en-US"/>
          </a:p>
        </p:txBody>
      </p:sp>
      <p:pic>
        <p:nvPicPr>
          <p:cNvPr id="8" name="Content Placeholder 7"/>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27955" y="1853248"/>
            <a:ext cx="3615093" cy="1104418"/>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955" y="2940909"/>
            <a:ext cx="3615093" cy="3535138"/>
          </a:xfrm>
          <a:prstGeom prst="rect">
            <a:avLst/>
          </a:prstGeom>
        </p:spPr>
      </p:pic>
    </p:spTree>
    <p:extLst>
      <p:ext uri="{BB962C8B-B14F-4D97-AF65-F5344CB8AC3E}">
        <p14:creationId xmlns:p14="http://schemas.microsoft.com/office/powerpoint/2010/main" val="415437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Lab 1-Logic Levels</a:t>
            </a:r>
            <a:endParaRPr lang="en-US" dirty="0"/>
          </a:p>
        </p:txBody>
      </p:sp>
      <p:sp>
        <p:nvSpPr>
          <p:cNvPr id="10" name="Content Placeholder 9"/>
          <p:cNvSpPr>
            <a:spLocks noGrp="1"/>
          </p:cNvSpPr>
          <p:nvPr>
            <p:ph sz="half" idx="1"/>
          </p:nvPr>
        </p:nvSpPr>
        <p:spPr/>
        <p:txBody>
          <a:bodyPr/>
          <a:lstStyle/>
          <a:p>
            <a:pPr marL="0" indent="0">
              <a:buNone/>
            </a:pPr>
            <a:r>
              <a:rPr lang="en-US" dirty="0" smtClean="0"/>
              <a:t>Procedure:</a:t>
            </a:r>
          </a:p>
          <a:p>
            <a:r>
              <a:rPr lang="en-US" dirty="0" smtClean="0"/>
              <a:t>I made a </a:t>
            </a:r>
            <a:r>
              <a:rPr lang="en-US" dirty="0" err="1" smtClean="0"/>
              <a:t>multisim</a:t>
            </a:r>
            <a:r>
              <a:rPr lang="en-US" dirty="0" smtClean="0"/>
              <a:t> simulation with four branches where two resistors were before and two resistors were after the switches</a:t>
            </a:r>
          </a:p>
          <a:p>
            <a:r>
              <a:rPr lang="en-US" dirty="0" smtClean="0"/>
              <a:t>I measured at points VA, VB, VC, VD with all possible combinations of open and closed doors for the first to and the last two branches</a:t>
            </a:r>
          </a:p>
          <a:p>
            <a:r>
              <a:rPr lang="en-US" dirty="0" smtClean="0"/>
              <a:t>I measured with probes</a:t>
            </a:r>
          </a:p>
        </p:txBody>
      </p:sp>
      <p:pic>
        <p:nvPicPr>
          <p:cNvPr id="12" name="Content Placeholder 11"/>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99651" y="2060575"/>
            <a:ext cx="5976851" cy="3558682"/>
          </a:xfrm>
          <a:prstGeom prst="rect">
            <a:avLst/>
          </a:prstGeom>
          <a:noFill/>
          <a:ln>
            <a:noFill/>
          </a:ln>
        </p:spPr>
      </p:pic>
      <p:sp>
        <p:nvSpPr>
          <p:cNvPr id="2" name="Footer Placeholder 1"/>
          <p:cNvSpPr>
            <a:spLocks noGrp="1"/>
          </p:cNvSpPr>
          <p:nvPr>
            <p:ph type="ftr" sz="quarter" idx="11"/>
          </p:nvPr>
        </p:nvSpPr>
        <p:spPr/>
        <p:txBody>
          <a:bodyPr/>
          <a:lstStyle/>
          <a:p>
            <a:r>
              <a:rPr lang="en-US" smtClean="0"/>
              <a:t>CAFischer</a:t>
            </a:r>
            <a:endParaRPr lang="en-US"/>
          </a:p>
        </p:txBody>
      </p:sp>
      <p:sp>
        <p:nvSpPr>
          <p:cNvPr id="3" name="Slide Number Placeholder 2"/>
          <p:cNvSpPr>
            <a:spLocks noGrp="1"/>
          </p:cNvSpPr>
          <p:nvPr>
            <p:ph type="sldNum" sz="quarter" idx="12"/>
          </p:nvPr>
        </p:nvSpPr>
        <p:spPr/>
        <p:txBody>
          <a:bodyPr/>
          <a:lstStyle/>
          <a:p>
            <a:fld id="{E43E9F41-003A-433D-B9EF-922D9225208A}" type="slidenum">
              <a:rPr lang="en-US" smtClean="0"/>
              <a:t>4</a:t>
            </a:fld>
            <a:endParaRPr lang="en-US"/>
          </a:p>
        </p:txBody>
      </p:sp>
    </p:spTree>
    <p:extLst>
      <p:ext uri="{BB962C8B-B14F-4D97-AF65-F5344CB8AC3E}">
        <p14:creationId xmlns:p14="http://schemas.microsoft.com/office/powerpoint/2010/main" val="3930654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7-Circuit Reduction (part 1)</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smtClean="0"/>
              <a:t>This is the convoluted circuit for that simulation</a:t>
            </a:r>
          </a:p>
          <a:p>
            <a:r>
              <a:rPr lang="en-US" dirty="0" smtClean="0"/>
              <a:t>We recorded the outputs for all possible inputs</a:t>
            </a:r>
          </a:p>
          <a:p>
            <a:pPr marL="0" indent="0">
              <a:buNone/>
            </a:pPr>
            <a:endParaRPr lang="en-US"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0800000">
            <a:off x="5499650" y="2060574"/>
            <a:ext cx="5107390" cy="3830541"/>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40</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05112523"/>
              </p:ext>
            </p:extLst>
          </p:nvPr>
        </p:nvGraphicFramePr>
        <p:xfrm>
          <a:off x="1469413" y="4351338"/>
          <a:ext cx="3664136" cy="1905000"/>
        </p:xfrm>
        <a:graphic>
          <a:graphicData uri="http://schemas.openxmlformats.org/drawingml/2006/table">
            <a:tbl>
              <a:tblPr>
                <a:tableStyleId>{5C22544A-7EE6-4342-B048-85BDC9FD1C3A}</a:tableStyleId>
              </a:tblPr>
              <a:tblGrid>
                <a:gridCol w="316503">
                  <a:extLst>
                    <a:ext uri="{9D8B030D-6E8A-4147-A177-3AD203B41FA5}">
                      <a16:colId xmlns:a16="http://schemas.microsoft.com/office/drawing/2014/main" val="980481518"/>
                    </a:ext>
                  </a:extLst>
                </a:gridCol>
                <a:gridCol w="316503">
                  <a:extLst>
                    <a:ext uri="{9D8B030D-6E8A-4147-A177-3AD203B41FA5}">
                      <a16:colId xmlns:a16="http://schemas.microsoft.com/office/drawing/2014/main" val="2893170357"/>
                    </a:ext>
                  </a:extLst>
                </a:gridCol>
                <a:gridCol w="316503">
                  <a:extLst>
                    <a:ext uri="{9D8B030D-6E8A-4147-A177-3AD203B41FA5}">
                      <a16:colId xmlns:a16="http://schemas.microsoft.com/office/drawing/2014/main" val="3732473355"/>
                    </a:ext>
                  </a:extLst>
                </a:gridCol>
                <a:gridCol w="742567">
                  <a:extLst>
                    <a:ext uri="{9D8B030D-6E8A-4147-A177-3AD203B41FA5}">
                      <a16:colId xmlns:a16="http://schemas.microsoft.com/office/drawing/2014/main" val="2188632454"/>
                    </a:ext>
                  </a:extLst>
                </a:gridCol>
                <a:gridCol w="279984">
                  <a:extLst>
                    <a:ext uri="{9D8B030D-6E8A-4147-A177-3AD203B41FA5}">
                      <a16:colId xmlns:a16="http://schemas.microsoft.com/office/drawing/2014/main" val="3005095887"/>
                    </a:ext>
                  </a:extLst>
                </a:gridCol>
                <a:gridCol w="316503">
                  <a:extLst>
                    <a:ext uri="{9D8B030D-6E8A-4147-A177-3AD203B41FA5}">
                      <a16:colId xmlns:a16="http://schemas.microsoft.com/office/drawing/2014/main" val="1154513925"/>
                    </a:ext>
                  </a:extLst>
                </a:gridCol>
                <a:gridCol w="316503">
                  <a:extLst>
                    <a:ext uri="{9D8B030D-6E8A-4147-A177-3AD203B41FA5}">
                      <a16:colId xmlns:a16="http://schemas.microsoft.com/office/drawing/2014/main" val="1334282784"/>
                    </a:ext>
                  </a:extLst>
                </a:gridCol>
                <a:gridCol w="316503">
                  <a:extLst>
                    <a:ext uri="{9D8B030D-6E8A-4147-A177-3AD203B41FA5}">
                      <a16:colId xmlns:a16="http://schemas.microsoft.com/office/drawing/2014/main" val="1244435726"/>
                    </a:ext>
                  </a:extLst>
                </a:gridCol>
                <a:gridCol w="742567">
                  <a:extLst>
                    <a:ext uri="{9D8B030D-6E8A-4147-A177-3AD203B41FA5}">
                      <a16:colId xmlns:a16="http://schemas.microsoft.com/office/drawing/2014/main" val="4130978259"/>
                    </a:ext>
                  </a:extLst>
                </a:gridCol>
              </a:tblGrid>
              <a:tr h="190500">
                <a:tc gridSpan="4">
                  <a:txBody>
                    <a:bodyPr/>
                    <a:lstStyle/>
                    <a:p>
                      <a:pPr algn="ctr" fontAlgn="b"/>
                      <a:r>
                        <a:rPr lang="en-US" sz="1100" u="none" strike="noStrike" dirty="0">
                          <a:effectLst/>
                        </a:rPr>
                        <a:t>Simulation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gridSpan="4">
                  <a:txBody>
                    <a:bodyPr/>
                    <a:lstStyle/>
                    <a:p>
                      <a:pPr algn="ctr" fontAlgn="b"/>
                      <a:r>
                        <a:rPr lang="en-US" sz="1100" u="none" strike="noStrike" dirty="0">
                          <a:effectLst/>
                        </a:rPr>
                        <a:t>Test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9993506"/>
                  </a:ext>
                </a:extLst>
              </a:tr>
              <a:tr h="190500">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4231271335"/>
                  </a:ext>
                </a:extLst>
              </a:tr>
              <a:tr h="190500">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0.0679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8951596"/>
                  </a:ext>
                </a:extLst>
              </a:tr>
              <a:tr h="190500">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0.068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7463415"/>
                  </a:ext>
                </a:extLst>
              </a:tr>
              <a:tr h="19050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0.0679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2353952"/>
                  </a:ext>
                </a:extLst>
              </a:tr>
              <a:tr h="19050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0.0678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9305930"/>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4.335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2185032"/>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4.3295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7529025"/>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0.0688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0021037"/>
                  </a:ext>
                </a:extLst>
              </a:tr>
              <a:tr h="19050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4.331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4665473"/>
                  </a:ext>
                </a:extLst>
              </a:tr>
            </a:tbl>
          </a:graphicData>
        </a:graphic>
      </p:graphicFrame>
    </p:spTree>
    <p:extLst>
      <p:ext uri="{BB962C8B-B14F-4D97-AF65-F5344CB8AC3E}">
        <p14:creationId xmlns:p14="http://schemas.microsoft.com/office/powerpoint/2010/main" val="1309990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7-Circuit Reduction (part 1)</a:t>
            </a:r>
            <a:endParaRPr lang="en-US" dirty="0"/>
          </a:p>
        </p:txBody>
      </p:sp>
      <p:sp>
        <p:nvSpPr>
          <p:cNvPr id="7" name="Content Placeholder 6"/>
          <p:cNvSpPr>
            <a:spLocks noGrp="1"/>
          </p:cNvSpPr>
          <p:nvPr>
            <p:ph sz="half" idx="1"/>
          </p:nvPr>
        </p:nvSpPr>
        <p:spPr/>
        <p:txBody>
          <a:bodyPr>
            <a:normAutofit fontScale="92500" lnSpcReduction="20000"/>
          </a:bodyPr>
          <a:lstStyle/>
          <a:p>
            <a:pPr marL="0" indent="0">
              <a:buNone/>
            </a:pPr>
            <a:r>
              <a:rPr lang="en-US" dirty="0" smtClean="0"/>
              <a:t>Procedure, Results, and Observations:</a:t>
            </a:r>
            <a:endParaRPr lang="en-US" dirty="0" smtClean="0"/>
          </a:p>
          <a:p>
            <a:r>
              <a:rPr lang="en-US" dirty="0" smtClean="0"/>
              <a:t>This lab doesn’t end when we find the outputs. We had to learn how to make a </a:t>
            </a:r>
            <a:r>
              <a:rPr lang="en-US" dirty="0" err="1" smtClean="0"/>
              <a:t>Karnough</a:t>
            </a:r>
            <a:r>
              <a:rPr lang="en-US" dirty="0" smtClean="0"/>
              <a:t> map using the outputs and using that we were able to reduce the circuit, making the original, an SOP circuit, into a POS circuit (pictured below)</a:t>
            </a:r>
            <a:endParaRPr lang="en-US" dirty="0"/>
          </a:p>
          <a:p>
            <a:r>
              <a:rPr lang="en-US" dirty="0" smtClean="0"/>
              <a:t>At the top is the </a:t>
            </a:r>
            <a:r>
              <a:rPr lang="en-US" dirty="0" err="1" smtClean="0"/>
              <a:t>Karnough</a:t>
            </a:r>
            <a:r>
              <a:rPr lang="en-US" dirty="0" smtClean="0"/>
              <a:t> map for this circuit. Using this we were able to reduce the Boolean equation and thus the circuit</a:t>
            </a:r>
            <a:endParaRPr lang="en-US" dirty="0"/>
          </a:p>
          <a:p>
            <a:r>
              <a:rPr lang="en-US" dirty="0" smtClean="0"/>
              <a:t>SOP stands for Sum-of-Products and POS stands for Product-of-Sums</a:t>
            </a:r>
          </a:p>
          <a:p>
            <a:r>
              <a:rPr lang="en-US" dirty="0" smtClean="0"/>
              <a:t>The way you can tell a POS from an SOP circuit is by whether the last logic gate is an AND or an OR gate</a:t>
            </a:r>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651691670"/>
              </p:ext>
            </p:extLst>
          </p:nvPr>
        </p:nvGraphicFramePr>
        <p:xfrm>
          <a:off x="5670023" y="2261061"/>
          <a:ext cx="4667901" cy="1870368"/>
        </p:xfrm>
        <a:graphic>
          <a:graphicData uri="http://schemas.openxmlformats.org/drawingml/2006/table">
            <a:tbl>
              <a:tblPr>
                <a:tableStyleId>{5C22544A-7EE6-4342-B048-85BDC9FD1C3A}</a:tableStyleId>
              </a:tblPr>
              <a:tblGrid>
                <a:gridCol w="474380">
                  <a:extLst>
                    <a:ext uri="{9D8B030D-6E8A-4147-A177-3AD203B41FA5}">
                      <a16:colId xmlns:a16="http://schemas.microsoft.com/office/drawing/2014/main" val="992908873"/>
                    </a:ext>
                  </a:extLst>
                </a:gridCol>
                <a:gridCol w="474380">
                  <a:extLst>
                    <a:ext uri="{9D8B030D-6E8A-4147-A177-3AD203B41FA5}">
                      <a16:colId xmlns:a16="http://schemas.microsoft.com/office/drawing/2014/main" val="2045632317"/>
                    </a:ext>
                  </a:extLst>
                </a:gridCol>
                <a:gridCol w="668876">
                  <a:extLst>
                    <a:ext uri="{9D8B030D-6E8A-4147-A177-3AD203B41FA5}">
                      <a16:colId xmlns:a16="http://schemas.microsoft.com/office/drawing/2014/main" val="562264473"/>
                    </a:ext>
                  </a:extLst>
                </a:gridCol>
                <a:gridCol w="668876">
                  <a:extLst>
                    <a:ext uri="{9D8B030D-6E8A-4147-A177-3AD203B41FA5}">
                      <a16:colId xmlns:a16="http://schemas.microsoft.com/office/drawing/2014/main" val="1577864286"/>
                    </a:ext>
                  </a:extLst>
                </a:gridCol>
                <a:gridCol w="668876">
                  <a:extLst>
                    <a:ext uri="{9D8B030D-6E8A-4147-A177-3AD203B41FA5}">
                      <a16:colId xmlns:a16="http://schemas.microsoft.com/office/drawing/2014/main" val="2890447943"/>
                    </a:ext>
                  </a:extLst>
                </a:gridCol>
                <a:gridCol w="668876">
                  <a:extLst>
                    <a:ext uri="{9D8B030D-6E8A-4147-A177-3AD203B41FA5}">
                      <a16:colId xmlns:a16="http://schemas.microsoft.com/office/drawing/2014/main" val="3869777314"/>
                    </a:ext>
                  </a:extLst>
                </a:gridCol>
                <a:gridCol w="1043637">
                  <a:extLst>
                    <a:ext uri="{9D8B030D-6E8A-4147-A177-3AD203B41FA5}">
                      <a16:colId xmlns:a16="http://schemas.microsoft.com/office/drawing/2014/main" val="284904667"/>
                    </a:ext>
                  </a:extLst>
                </a:gridCol>
              </a:tblGrid>
              <a:tr h="233796">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gridSpan="4">
                  <a:txBody>
                    <a:bodyPr/>
                    <a:lstStyle/>
                    <a:p>
                      <a:pPr algn="ctr" fontAlgn="b"/>
                      <a:r>
                        <a:rPr lang="en-US" sz="1100" u="none" strike="noStrike">
                          <a:effectLst/>
                        </a:rPr>
                        <a:t>BC</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3995904844"/>
                  </a:ext>
                </a:extLst>
              </a:tr>
              <a:tr h="2337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799022351"/>
                  </a:ext>
                </a:extLst>
              </a:tr>
              <a:tr h="233796">
                <a:tc rowSpan="2">
                  <a:txBody>
                    <a:bodyPr/>
                    <a:lstStyle/>
                    <a:p>
                      <a:pPr algn="ctr" fontAlgn="ctr"/>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0.129</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dirty="0">
                          <a:effectLst/>
                        </a:rPr>
                        <a:t>0.129</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a:effectLst/>
                        </a:rPr>
                        <a:t>0.129</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a:effectLst/>
                        </a:rPr>
                        <a:t>0.129</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2774153038"/>
                  </a:ext>
                </a:extLst>
              </a:tr>
              <a:tr h="233796">
                <a:tc vMerge="1">
                  <a:txBody>
                    <a:bodyPr/>
                    <a:lstStyle/>
                    <a:p>
                      <a:endParaRPr lang="en-US"/>
                    </a:p>
                  </a:txBody>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4.472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dirty="0">
                          <a:effectLst/>
                        </a:rPr>
                        <a:t>4.473</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dirty="0">
                          <a:effectLst/>
                        </a:rPr>
                        <a:t>0.129</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r" fontAlgn="b"/>
                      <a:r>
                        <a:rPr lang="en-US" sz="1100" u="none" strike="noStrike" dirty="0">
                          <a:effectLst/>
                        </a:rPr>
                        <a:t>4.472</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1139104362"/>
                  </a:ext>
                </a:extLst>
              </a:tr>
              <a:tr h="2337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28813778"/>
                  </a:ext>
                </a:extLst>
              </a:tr>
              <a:tr h="2337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solidFill>
                      <a:schemeClr val="accent1">
                        <a:lumMod val="40000"/>
                        <a:lumOff val="60000"/>
                      </a:schemeClr>
                    </a:solidFill>
                  </a:tcPr>
                </a:tc>
                <a:tc gridSpan="5">
                  <a:txBody>
                    <a:bodyPr/>
                    <a:lstStyle/>
                    <a:p>
                      <a:pPr algn="l" fontAlgn="b"/>
                      <a:r>
                        <a:rPr lang="en-US" sz="1100" u="none" strike="noStrike" dirty="0">
                          <a:effectLst/>
                        </a:rPr>
                        <a:t>X = ABC +</a:t>
                      </a:r>
                      <a:r>
                        <a:rPr lang="en-US" sz="1100" u="none" strike="noStrike" dirty="0" err="1">
                          <a:effectLst/>
                        </a:rPr>
                        <a:t>ABbar</a:t>
                      </a:r>
                      <a:r>
                        <a:rPr lang="en-US" sz="1100" u="none" strike="noStrike" dirty="0">
                          <a:effectLst/>
                        </a:rPr>
                        <a:t>(</a:t>
                      </a:r>
                      <a:r>
                        <a:rPr lang="en-US" sz="1100" u="none" strike="noStrike" dirty="0" err="1">
                          <a:effectLst/>
                        </a:rPr>
                        <a:t>AbarCbar</a:t>
                      </a:r>
                      <a:r>
                        <a:rPr lang="en-US" sz="1100" u="none" strike="noStrike" dirty="0">
                          <a:effectLst/>
                        </a:rPr>
                        <a:t>)bar</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SOP form</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95881249"/>
                  </a:ext>
                </a:extLst>
              </a:tr>
              <a:tr h="233796">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509782158"/>
                  </a:ext>
                </a:extLst>
              </a:tr>
              <a:tr h="23379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gridSpan="5">
                  <a:txBody>
                    <a:bodyPr/>
                    <a:lstStyle/>
                    <a:p>
                      <a:pPr algn="l" fontAlgn="ctr"/>
                      <a:r>
                        <a:rPr lang="en-US" sz="1100" u="none" strike="noStrike" dirty="0">
                          <a:effectLst/>
                        </a:rPr>
                        <a:t>X = A(</a:t>
                      </a:r>
                      <a:r>
                        <a:rPr lang="en-US" sz="1100" u="none" strike="noStrike" dirty="0" err="1">
                          <a:effectLst/>
                        </a:rPr>
                        <a:t>Bbar+C</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POS form</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extLst>
                  <a:ext uri="{0D108BD9-81ED-4DB2-BD59-A6C34878D82A}">
                    <a16:rowId xmlns:a16="http://schemas.microsoft.com/office/drawing/2014/main" val="4059870440"/>
                  </a:ext>
                </a:extLst>
              </a:tr>
            </a:tbl>
          </a:graphicData>
        </a:graphic>
      </p:graphicFrame>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024" y="4443390"/>
            <a:ext cx="4667901" cy="1562318"/>
          </a:xfrm>
          <a:prstGeom prst="rect">
            <a:avLst/>
          </a:prstGeom>
        </p:spPr>
      </p:pic>
    </p:spTree>
    <p:extLst>
      <p:ext uri="{BB962C8B-B14F-4D97-AF65-F5344CB8AC3E}">
        <p14:creationId xmlns:p14="http://schemas.microsoft.com/office/powerpoint/2010/main" val="1528179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8-Circuit Reduction (part 2)</a:t>
            </a:r>
            <a:endParaRPr lang="en-US" dirty="0"/>
          </a:p>
        </p:txBody>
      </p:sp>
      <p:sp>
        <p:nvSpPr>
          <p:cNvPr id="7" name="Content Placeholder 6"/>
          <p:cNvSpPr>
            <a:spLocks noGrp="1"/>
          </p:cNvSpPr>
          <p:nvPr>
            <p:ph idx="1"/>
          </p:nvPr>
        </p:nvSpPr>
        <p:spPr/>
        <p:txBody>
          <a:bodyPr/>
          <a:lstStyle/>
          <a:p>
            <a:pPr marL="0" indent="0">
              <a:buNone/>
            </a:pPr>
            <a:r>
              <a:rPr lang="en-US" dirty="0"/>
              <a:t>Goal:</a:t>
            </a:r>
          </a:p>
          <a:p>
            <a:r>
              <a:rPr lang="en-US" dirty="0" smtClean="0"/>
              <a:t>The Purpose of this lab was to learn how to reduce a circuit to the smallest size possible by using the 17 theorems and </a:t>
            </a:r>
            <a:r>
              <a:rPr lang="en-US" dirty="0" err="1"/>
              <a:t>K</a:t>
            </a:r>
            <a:r>
              <a:rPr lang="en-US" dirty="0" err="1" smtClean="0"/>
              <a:t>arnaugh</a:t>
            </a:r>
            <a:r>
              <a:rPr lang="en-US" dirty="0" smtClean="0"/>
              <a:t> maps and results from Lab 7.</a:t>
            </a:r>
          </a:p>
          <a:p>
            <a:r>
              <a:rPr lang="en-US" dirty="0" smtClean="0"/>
              <a:t>The </a:t>
            </a:r>
            <a:r>
              <a:rPr lang="en-US" dirty="0"/>
              <a:t>tools used were a Digital </a:t>
            </a:r>
            <a:r>
              <a:rPr lang="en-US" dirty="0" err="1"/>
              <a:t>Multimeter</a:t>
            </a:r>
            <a:r>
              <a:rPr lang="en-US" dirty="0"/>
              <a:t>, an Elvis II</a:t>
            </a:r>
            <a:r>
              <a:rPr lang="en-US" dirty="0" smtClean="0"/>
              <a:t>, </a:t>
            </a:r>
            <a:r>
              <a:rPr lang="en-US" dirty="0"/>
              <a:t>3</a:t>
            </a:r>
            <a:r>
              <a:rPr lang="en-US" dirty="0" smtClean="0"/>
              <a:t> 10k</a:t>
            </a:r>
            <a:r>
              <a:rPr lang="en-US" dirty="0" smtClean="0">
                <a:latin typeface="GreekC" panose="00000400000000000000" pitchFamily="2" charset="0"/>
                <a:cs typeface="GreekC" panose="00000400000000000000" pitchFamily="2" charset="0"/>
              </a:rPr>
              <a:t>W</a:t>
            </a:r>
            <a:r>
              <a:rPr lang="en-US" dirty="0" smtClean="0">
                <a:cs typeface="GreekC" panose="00000400000000000000" pitchFamily="2" charset="0"/>
              </a:rPr>
              <a:t> </a:t>
            </a:r>
            <a:r>
              <a:rPr lang="en-US" dirty="0">
                <a:cs typeface="GreekC" panose="00000400000000000000" pitchFamily="2" charset="0"/>
              </a:rPr>
              <a:t>resistors, a dip switch, 1</a:t>
            </a:r>
            <a:r>
              <a:rPr lang="en-US" dirty="0" smtClean="0">
                <a:cs typeface="GreekC" panose="00000400000000000000" pitchFamily="2" charset="0"/>
              </a:rPr>
              <a:t> 74LS04, 1 74LS08, and </a:t>
            </a:r>
            <a:r>
              <a:rPr lang="en-US" dirty="0">
                <a:cs typeface="GreekC" panose="00000400000000000000" pitchFamily="2" charset="0"/>
              </a:rPr>
              <a:t>1</a:t>
            </a:r>
            <a:r>
              <a:rPr lang="en-US" dirty="0" smtClean="0">
                <a:cs typeface="GreekC" panose="00000400000000000000" pitchFamily="2" charset="0"/>
              </a:rPr>
              <a:t> 74LS32 logic gates, </a:t>
            </a:r>
            <a:r>
              <a:rPr lang="en-US" dirty="0">
                <a:cs typeface="GreekC" panose="00000400000000000000" pitchFamily="2" charset="0"/>
              </a:rPr>
              <a:t>Multisim, and Excel to record all data</a:t>
            </a:r>
          </a:p>
          <a:p>
            <a:r>
              <a:rPr lang="en-US" dirty="0">
                <a:cs typeface="GreekC" panose="00000400000000000000" pitchFamily="2" charset="0"/>
              </a:rPr>
              <a:t>My partner was </a:t>
            </a:r>
            <a:r>
              <a:rPr lang="en-US" dirty="0" smtClean="0">
                <a:cs typeface="GreekC" panose="00000400000000000000" pitchFamily="2" charset="0"/>
              </a:rPr>
              <a:t>Jeanie Hess and </a:t>
            </a:r>
            <a:r>
              <a:rPr lang="en-US" dirty="0">
                <a:cs typeface="GreekC" panose="00000400000000000000" pitchFamily="2" charset="0"/>
              </a:rPr>
              <a:t>we used bench 7</a:t>
            </a:r>
          </a:p>
          <a:p>
            <a:r>
              <a:rPr lang="en-US" dirty="0">
                <a:cs typeface="GreekC" panose="00000400000000000000" pitchFamily="2" charset="0"/>
              </a:rPr>
              <a:t>The date </a:t>
            </a:r>
            <a:r>
              <a:rPr lang="en-US" dirty="0" smtClean="0">
                <a:cs typeface="GreekC" panose="00000400000000000000" pitchFamily="2" charset="0"/>
              </a:rPr>
              <a:t>was 11/15/2018</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42</a:t>
            </a:fld>
            <a:endParaRPr lang="en-US"/>
          </a:p>
        </p:txBody>
      </p:sp>
    </p:spTree>
    <p:extLst>
      <p:ext uri="{BB962C8B-B14F-4D97-AF65-F5344CB8AC3E}">
        <p14:creationId xmlns:p14="http://schemas.microsoft.com/office/powerpoint/2010/main" val="431347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8-Circuit Reduction (part </a:t>
            </a:r>
            <a:r>
              <a:rPr lang="en-US" dirty="0"/>
              <a:t>2</a:t>
            </a:r>
            <a:r>
              <a:rPr lang="en-US" dirty="0" smtClean="0"/>
              <a:t>)</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smtClean="0"/>
              <a:t>Much like in Lab 7, to reduce a circuit we must first build a large one with inconsequential parts</a:t>
            </a:r>
          </a:p>
          <a:p>
            <a:r>
              <a:rPr lang="en-US" dirty="0" smtClean="0"/>
              <a:t>This, while being simpler than the initial circuit in Lab 7, can be reduced further</a:t>
            </a:r>
            <a:endParaRPr lang="en-US" dirty="0"/>
          </a:p>
          <a:p>
            <a:r>
              <a:rPr lang="en-US" dirty="0" smtClean="0"/>
              <a:t>The reduced POS circuit is the same as for Lab 7 meaning that all 3 large and small circuits have the same outputs</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7886" y="1747740"/>
            <a:ext cx="3622605" cy="4723501"/>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43</a:t>
            </a:fld>
            <a:endParaRPr lang="en-US"/>
          </a:p>
        </p:txBody>
      </p:sp>
    </p:spTree>
    <p:extLst>
      <p:ext uri="{BB962C8B-B14F-4D97-AF65-F5344CB8AC3E}">
        <p14:creationId xmlns:p14="http://schemas.microsoft.com/office/powerpoint/2010/main" val="2166900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8-Circuit Reduction (part 2)</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smtClean="0"/>
              <a:t>On the left is the initial SOP circuit and on the left is the reduced POS</a:t>
            </a:r>
          </a:p>
          <a:p>
            <a:r>
              <a:rPr lang="en-US" dirty="0" smtClean="0"/>
              <a:t>In the lab Jeanie and I tried to use an LED light bulb as in our simulations rather than a </a:t>
            </a:r>
            <a:r>
              <a:rPr lang="en-US" dirty="0" err="1"/>
              <a:t>M</a:t>
            </a:r>
            <a:r>
              <a:rPr lang="en-US" dirty="0" err="1" smtClean="0"/>
              <a:t>ultimeter</a:t>
            </a:r>
            <a:r>
              <a:rPr lang="en-US" dirty="0" smtClean="0"/>
              <a:t>. This skewed our results and gave us a very low voltage reading (around 2.2V). </a:t>
            </a:r>
            <a:r>
              <a:rPr lang="en-US" dirty="0"/>
              <a:t>W</a:t>
            </a:r>
            <a:r>
              <a:rPr lang="en-US" dirty="0" smtClean="0"/>
              <a:t>e could only get higher ones when using only the </a:t>
            </a:r>
            <a:r>
              <a:rPr lang="en-US" dirty="0" err="1" smtClean="0"/>
              <a:t>Multimeter</a:t>
            </a:r>
            <a:endParaRPr lang="en-US" dirty="0"/>
          </a:p>
          <a:p>
            <a:endParaRPr lang="en-US" dirty="0" smtClean="0"/>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1296" r="13723" b="10794"/>
          <a:stretch/>
        </p:blipFill>
        <p:spPr>
          <a:xfrm>
            <a:off x="7924800" y="2055814"/>
            <a:ext cx="2532185" cy="4016743"/>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44</a:t>
            </a:fld>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451" r="4375" b="20753"/>
          <a:stretch/>
        </p:blipFill>
        <p:spPr>
          <a:xfrm rot="5400000">
            <a:off x="4669449" y="2886016"/>
            <a:ext cx="4016743" cy="2356339"/>
          </a:xfrm>
          <a:prstGeom prst="rect">
            <a:avLst/>
          </a:prstGeom>
        </p:spPr>
      </p:pic>
    </p:spTree>
    <p:extLst>
      <p:ext uri="{BB962C8B-B14F-4D97-AF65-F5344CB8AC3E}">
        <p14:creationId xmlns:p14="http://schemas.microsoft.com/office/powerpoint/2010/main" val="1858826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8-Circuit Reduction (part 2)</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Results and observations:</a:t>
            </a:r>
          </a:p>
          <a:p>
            <a:r>
              <a:rPr lang="en-US" dirty="0" smtClean="0"/>
              <a:t>As seen in the results to the right, these circuits are equivalent in their outputs though on is much more simple when making the circuit</a:t>
            </a:r>
          </a:p>
          <a:p>
            <a:r>
              <a:rPr lang="en-US" dirty="0" smtClean="0"/>
              <a:t>This goes to show that there’s more than one way to skin a cat</a:t>
            </a:r>
            <a:endParaRPr lang="en-US" dirty="0"/>
          </a:p>
          <a:p>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987706484"/>
              </p:ext>
            </p:extLst>
          </p:nvPr>
        </p:nvGraphicFramePr>
        <p:xfrm>
          <a:off x="5703701" y="2193678"/>
          <a:ext cx="4686251" cy="3328344"/>
        </p:xfrm>
        <a:graphic>
          <a:graphicData uri="http://schemas.openxmlformats.org/drawingml/2006/table">
            <a:tbl>
              <a:tblPr>
                <a:tableStyleId>{5C22544A-7EE6-4342-B048-85BDC9FD1C3A}</a:tableStyleId>
              </a:tblPr>
              <a:tblGrid>
                <a:gridCol w="320638">
                  <a:extLst>
                    <a:ext uri="{9D8B030D-6E8A-4147-A177-3AD203B41FA5}">
                      <a16:colId xmlns:a16="http://schemas.microsoft.com/office/drawing/2014/main" val="3287652416"/>
                    </a:ext>
                  </a:extLst>
                </a:gridCol>
                <a:gridCol w="320638">
                  <a:extLst>
                    <a:ext uri="{9D8B030D-6E8A-4147-A177-3AD203B41FA5}">
                      <a16:colId xmlns:a16="http://schemas.microsoft.com/office/drawing/2014/main" val="2129403035"/>
                    </a:ext>
                  </a:extLst>
                </a:gridCol>
                <a:gridCol w="328860">
                  <a:extLst>
                    <a:ext uri="{9D8B030D-6E8A-4147-A177-3AD203B41FA5}">
                      <a16:colId xmlns:a16="http://schemas.microsoft.com/office/drawing/2014/main" val="2816308432"/>
                    </a:ext>
                  </a:extLst>
                </a:gridCol>
                <a:gridCol w="579615">
                  <a:extLst>
                    <a:ext uri="{9D8B030D-6E8A-4147-A177-3AD203B41FA5}">
                      <a16:colId xmlns:a16="http://schemas.microsoft.com/office/drawing/2014/main" val="3702080304"/>
                    </a:ext>
                  </a:extLst>
                </a:gridCol>
                <a:gridCol w="579615">
                  <a:extLst>
                    <a:ext uri="{9D8B030D-6E8A-4147-A177-3AD203B41FA5}">
                      <a16:colId xmlns:a16="http://schemas.microsoft.com/office/drawing/2014/main" val="1049680594"/>
                    </a:ext>
                  </a:extLst>
                </a:gridCol>
                <a:gridCol w="411075">
                  <a:extLst>
                    <a:ext uri="{9D8B030D-6E8A-4147-A177-3AD203B41FA5}">
                      <a16:colId xmlns:a16="http://schemas.microsoft.com/office/drawing/2014/main" val="216709332"/>
                    </a:ext>
                  </a:extLst>
                </a:gridCol>
                <a:gridCol w="328860">
                  <a:extLst>
                    <a:ext uri="{9D8B030D-6E8A-4147-A177-3AD203B41FA5}">
                      <a16:colId xmlns:a16="http://schemas.microsoft.com/office/drawing/2014/main" val="3084856494"/>
                    </a:ext>
                  </a:extLst>
                </a:gridCol>
                <a:gridCol w="328860">
                  <a:extLst>
                    <a:ext uri="{9D8B030D-6E8A-4147-A177-3AD203B41FA5}">
                      <a16:colId xmlns:a16="http://schemas.microsoft.com/office/drawing/2014/main" val="102609458"/>
                    </a:ext>
                  </a:extLst>
                </a:gridCol>
                <a:gridCol w="328860">
                  <a:extLst>
                    <a:ext uri="{9D8B030D-6E8A-4147-A177-3AD203B41FA5}">
                      <a16:colId xmlns:a16="http://schemas.microsoft.com/office/drawing/2014/main" val="772369212"/>
                    </a:ext>
                  </a:extLst>
                </a:gridCol>
                <a:gridCol w="579615">
                  <a:extLst>
                    <a:ext uri="{9D8B030D-6E8A-4147-A177-3AD203B41FA5}">
                      <a16:colId xmlns:a16="http://schemas.microsoft.com/office/drawing/2014/main" val="3186097128"/>
                    </a:ext>
                  </a:extLst>
                </a:gridCol>
                <a:gridCol w="579615">
                  <a:extLst>
                    <a:ext uri="{9D8B030D-6E8A-4147-A177-3AD203B41FA5}">
                      <a16:colId xmlns:a16="http://schemas.microsoft.com/office/drawing/2014/main" val="3714859535"/>
                    </a:ext>
                  </a:extLst>
                </a:gridCol>
              </a:tblGrid>
              <a:tr h="277362">
                <a:tc gridSpan="2">
                  <a:txBody>
                    <a:bodyPr/>
                    <a:lstStyle/>
                    <a:p>
                      <a:pPr algn="l" fontAlgn="b"/>
                      <a:r>
                        <a:rPr lang="en-US" sz="1100" u="none" strike="noStrike">
                          <a:effectLst/>
                        </a:rPr>
                        <a:t>Lab 8</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0246637"/>
                  </a:ext>
                </a:extLst>
              </a:tr>
              <a:tr h="277362">
                <a:tc gridSpan="5">
                  <a:txBody>
                    <a:bodyPr/>
                    <a:lstStyle/>
                    <a:p>
                      <a:pPr algn="ctr" fontAlgn="b"/>
                      <a:r>
                        <a:rPr lang="en-US" sz="1100" u="none" strike="noStrike" dirty="0">
                          <a:effectLst/>
                        </a:rPr>
                        <a:t>Simulation</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gridSpan="5">
                  <a:txBody>
                    <a:bodyPr/>
                    <a:lstStyle/>
                    <a:p>
                      <a:pPr algn="ctr" fontAlgn="b"/>
                      <a:r>
                        <a:rPr lang="en-US" sz="1100" u="none" strike="noStrike" dirty="0">
                          <a:effectLst/>
                        </a:rPr>
                        <a:t>Test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2191774"/>
                  </a:ext>
                </a:extLst>
              </a:tr>
              <a:tr h="277362">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gridSpan="2">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gridSpan="2">
                  <a:txBody>
                    <a:bodyPr/>
                    <a:lstStyle/>
                    <a:p>
                      <a:pPr algn="ctr" fontAlgn="b"/>
                      <a:r>
                        <a:rPr lang="en-US" sz="1100" u="none" strike="noStrike" dirty="0">
                          <a:effectLst/>
                        </a:rPr>
                        <a:t>Output</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2266847605"/>
                  </a:ext>
                </a:extLst>
              </a:tr>
              <a:tr h="277362">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SOP</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POS</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A</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B</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C</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SOP</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100" u="none" strike="noStrike" dirty="0">
                          <a:effectLst/>
                        </a:rPr>
                        <a:t>POS</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extLst>
                  <a:ext uri="{0D108BD9-81ED-4DB2-BD59-A6C34878D82A}">
                    <a16:rowId xmlns:a16="http://schemas.microsoft.com/office/drawing/2014/main" val="3756782492"/>
                  </a:ext>
                </a:extLst>
              </a:tr>
              <a:tr h="277362">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0.1176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0.1186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0974367"/>
                  </a:ext>
                </a:extLst>
              </a:tr>
              <a:tr h="277362">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0.1176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0.1412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9470008"/>
                  </a:ext>
                </a:extLst>
              </a:tr>
              <a:tr h="277362">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0.1177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0.1417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7333979"/>
                  </a:ext>
                </a:extLst>
              </a:tr>
              <a:tr h="277362">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0.1176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0.1419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0938731"/>
                  </a:ext>
                </a:extLst>
              </a:tr>
              <a:tr h="277362">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4.221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4.354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0440737"/>
                  </a:ext>
                </a:extLst>
              </a:tr>
              <a:tr h="277362">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4.352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2974931"/>
                  </a:ext>
                </a:extLst>
              </a:tr>
              <a:tr h="277362">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0.1146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0.1425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3453723"/>
                  </a:ext>
                </a:extLst>
              </a:tr>
              <a:tr h="277362">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ctr" fontAlgn="b"/>
                      <a:r>
                        <a:rPr lang="en-US" sz="1100" u="none" strike="noStrike">
                          <a:effectLst/>
                        </a:rPr>
                        <a:t>4.219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4.349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5794759"/>
                  </a:ext>
                </a:extLst>
              </a:tr>
            </a:tbl>
          </a:graphicData>
        </a:graphic>
      </p:graphicFrame>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45</a:t>
            </a:fld>
            <a:endParaRPr lang="en-US"/>
          </a:p>
        </p:txBody>
      </p:sp>
    </p:spTree>
    <p:extLst>
      <p:ext uri="{BB962C8B-B14F-4D97-AF65-F5344CB8AC3E}">
        <p14:creationId xmlns:p14="http://schemas.microsoft.com/office/powerpoint/2010/main" val="1082984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 </a:t>
            </a:r>
            <a:endParaRPr lang="en-US" dirty="0"/>
          </a:p>
        </p:txBody>
      </p:sp>
      <p:sp>
        <p:nvSpPr>
          <p:cNvPr id="7" name="Content Placeholder 6"/>
          <p:cNvSpPr>
            <a:spLocks noGrp="1"/>
          </p:cNvSpPr>
          <p:nvPr>
            <p:ph idx="1"/>
          </p:nvPr>
        </p:nvSpPr>
        <p:spPr/>
        <p:txBody>
          <a:bodyPr/>
          <a:lstStyle/>
          <a:p>
            <a:pPr marL="0" indent="0">
              <a:buNone/>
            </a:pPr>
            <a:r>
              <a:rPr lang="en-US" dirty="0"/>
              <a:t>Goal:</a:t>
            </a:r>
          </a:p>
          <a:p>
            <a:r>
              <a:rPr lang="en-US" dirty="0" smtClean="0"/>
              <a:t>The Purpose of this lab was to </a:t>
            </a:r>
          </a:p>
          <a:p>
            <a:r>
              <a:rPr lang="en-US" dirty="0" smtClean="0"/>
              <a:t>The </a:t>
            </a:r>
            <a:r>
              <a:rPr lang="en-US" dirty="0"/>
              <a:t>tools used were a Digital </a:t>
            </a:r>
            <a:r>
              <a:rPr lang="en-US" dirty="0" err="1"/>
              <a:t>Multimeter</a:t>
            </a:r>
            <a:r>
              <a:rPr lang="en-US" dirty="0"/>
              <a:t>, an Elvis II</a:t>
            </a:r>
            <a:r>
              <a:rPr lang="en-US" dirty="0" smtClean="0"/>
              <a:t>, </a:t>
            </a:r>
            <a:r>
              <a:rPr lang="en-US" dirty="0"/>
              <a:t>a</a:t>
            </a:r>
            <a:r>
              <a:rPr lang="en-US" dirty="0" smtClean="0"/>
              <a:t> 470k</a:t>
            </a:r>
            <a:r>
              <a:rPr lang="en-US" dirty="0" smtClean="0">
                <a:latin typeface="GreekC" panose="00000400000000000000" pitchFamily="2" charset="0"/>
                <a:cs typeface="GreekC" panose="00000400000000000000" pitchFamily="2" charset="0"/>
              </a:rPr>
              <a:t>W</a:t>
            </a:r>
            <a:r>
              <a:rPr lang="en-US" dirty="0" smtClean="0">
                <a:latin typeface="+mn-lt"/>
                <a:cs typeface="GreekC" panose="00000400000000000000" pitchFamily="2" charset="0"/>
              </a:rPr>
              <a:t>, and</a:t>
            </a:r>
            <a:r>
              <a:rPr lang="en-US" dirty="0" smtClean="0"/>
              <a:t> a 10k</a:t>
            </a:r>
            <a:r>
              <a:rPr lang="en-US" dirty="0" smtClean="0">
                <a:latin typeface="GreekC" panose="00000400000000000000" pitchFamily="2" charset="0"/>
                <a:cs typeface="GreekC" panose="00000400000000000000" pitchFamily="2" charset="0"/>
              </a:rPr>
              <a:t>W</a:t>
            </a:r>
            <a:r>
              <a:rPr lang="en-US" dirty="0" smtClean="0">
                <a:cs typeface="GreekC" panose="00000400000000000000" pitchFamily="2" charset="0"/>
              </a:rPr>
              <a:t> </a:t>
            </a:r>
            <a:r>
              <a:rPr lang="en-US" dirty="0">
                <a:cs typeface="GreekC" panose="00000400000000000000" pitchFamily="2" charset="0"/>
              </a:rPr>
              <a:t>resistors</a:t>
            </a:r>
            <a:r>
              <a:rPr lang="en-US" dirty="0" smtClean="0">
                <a:cs typeface="GreekC" panose="00000400000000000000" pitchFamily="2" charset="0"/>
              </a:rPr>
              <a:t>, .01uF and 1uF capacitors, a </a:t>
            </a:r>
            <a:r>
              <a:rPr lang="en-US" dirty="0">
                <a:cs typeface="GreekC" panose="00000400000000000000" pitchFamily="2" charset="0"/>
              </a:rPr>
              <a:t>dip switch, 2</a:t>
            </a:r>
            <a:r>
              <a:rPr lang="en-US" dirty="0" smtClean="0">
                <a:cs typeface="GreekC" panose="00000400000000000000" pitchFamily="2" charset="0"/>
              </a:rPr>
              <a:t> 74LS73 Dual JK flip flops, 1 LM555 timer, Multisim</a:t>
            </a:r>
            <a:r>
              <a:rPr lang="en-US" dirty="0">
                <a:cs typeface="GreekC" panose="00000400000000000000" pitchFamily="2" charset="0"/>
              </a:rPr>
              <a:t>, and Excel to record all data</a:t>
            </a:r>
          </a:p>
          <a:p>
            <a:r>
              <a:rPr lang="en-US" dirty="0">
                <a:cs typeface="GreekC" panose="00000400000000000000" pitchFamily="2" charset="0"/>
              </a:rPr>
              <a:t>My partner was </a:t>
            </a:r>
            <a:r>
              <a:rPr lang="en-US" dirty="0" smtClean="0">
                <a:cs typeface="GreekC" panose="00000400000000000000" pitchFamily="2" charset="0"/>
              </a:rPr>
              <a:t>Jeanie Hess and </a:t>
            </a:r>
            <a:r>
              <a:rPr lang="en-US" dirty="0">
                <a:cs typeface="GreekC" panose="00000400000000000000" pitchFamily="2" charset="0"/>
              </a:rPr>
              <a:t>we used bench </a:t>
            </a:r>
            <a:r>
              <a:rPr lang="en-US" dirty="0" smtClean="0">
                <a:cs typeface="GreekC" panose="00000400000000000000" pitchFamily="2" charset="0"/>
              </a:rPr>
              <a:t>1</a:t>
            </a:r>
            <a:endParaRPr lang="en-US" dirty="0">
              <a:cs typeface="GreekC" panose="00000400000000000000" pitchFamily="2" charset="0"/>
            </a:endParaRPr>
          </a:p>
          <a:p>
            <a:r>
              <a:rPr lang="en-US" dirty="0">
                <a:cs typeface="GreekC" panose="00000400000000000000" pitchFamily="2" charset="0"/>
              </a:rPr>
              <a:t>The date </a:t>
            </a:r>
            <a:r>
              <a:rPr lang="en-US" dirty="0" smtClean="0">
                <a:cs typeface="GreekC" panose="00000400000000000000" pitchFamily="2" charset="0"/>
              </a:rPr>
              <a:t>was 11/29/2018</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46</a:t>
            </a:fld>
            <a:endParaRPr lang="en-US"/>
          </a:p>
        </p:txBody>
      </p:sp>
    </p:spTree>
    <p:extLst>
      <p:ext uri="{BB962C8B-B14F-4D97-AF65-F5344CB8AC3E}">
        <p14:creationId xmlns:p14="http://schemas.microsoft.com/office/powerpoint/2010/main" val="103412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smtClean="0"/>
              <a:t>This one was much more difficult than the previous lab because of the complication of the circuit and new parts</a:t>
            </a:r>
          </a:p>
          <a:p>
            <a:r>
              <a:rPr lang="en-US" dirty="0" smtClean="0"/>
              <a:t>We first calculated the period and frequency this using the equations on page 8 of the LM555 part data sheet</a:t>
            </a:r>
            <a:endParaRPr lang="en-US" dirty="0"/>
          </a:p>
          <a:p>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2241" y="1447800"/>
            <a:ext cx="4027402" cy="3053502"/>
          </a:xfrm>
        </p:spPr>
      </p:pic>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976792090"/>
              </p:ext>
            </p:extLst>
          </p:nvPr>
        </p:nvGraphicFramePr>
        <p:xfrm>
          <a:off x="5499651" y="4187336"/>
          <a:ext cx="2358099" cy="2459346"/>
        </p:xfrm>
        <a:graphic>
          <a:graphicData uri="http://schemas.openxmlformats.org/drawingml/2006/table">
            <a:tbl>
              <a:tblPr>
                <a:tableStyleId>{5C22544A-7EE6-4342-B048-85BDC9FD1C3A}</a:tableStyleId>
              </a:tblPr>
              <a:tblGrid>
                <a:gridCol w="515834">
                  <a:extLst>
                    <a:ext uri="{9D8B030D-6E8A-4147-A177-3AD203B41FA5}">
                      <a16:colId xmlns:a16="http://schemas.microsoft.com/office/drawing/2014/main" val="4069045340"/>
                    </a:ext>
                  </a:extLst>
                </a:gridCol>
                <a:gridCol w="884287">
                  <a:extLst>
                    <a:ext uri="{9D8B030D-6E8A-4147-A177-3AD203B41FA5}">
                      <a16:colId xmlns:a16="http://schemas.microsoft.com/office/drawing/2014/main" val="3553542553"/>
                    </a:ext>
                  </a:extLst>
                </a:gridCol>
                <a:gridCol w="957978">
                  <a:extLst>
                    <a:ext uri="{9D8B030D-6E8A-4147-A177-3AD203B41FA5}">
                      <a16:colId xmlns:a16="http://schemas.microsoft.com/office/drawing/2014/main" val="3934365180"/>
                    </a:ext>
                  </a:extLst>
                </a:gridCol>
              </a:tblGrid>
              <a:tr h="227717">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a:effectLst/>
                        </a:rPr>
                        <a:t>Designed</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tc>
                  <a:txBody>
                    <a:bodyPr/>
                    <a:lstStyle/>
                    <a:p>
                      <a:pPr algn="l" fontAlgn="b"/>
                      <a:r>
                        <a:rPr lang="en-US" sz="1100" u="none" strike="noStrike" dirty="0">
                          <a:effectLst/>
                        </a:rPr>
                        <a:t>Measured</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2235353782"/>
                  </a:ext>
                </a:extLst>
              </a:tr>
              <a:tr h="273261">
                <a:tc>
                  <a:txBody>
                    <a:bodyPr/>
                    <a:lstStyle/>
                    <a:p>
                      <a:pPr algn="r" fontAlgn="b"/>
                      <a:r>
                        <a:rPr lang="en-US" sz="1100" u="none" strike="noStrike" dirty="0">
                          <a:effectLst/>
                        </a:rPr>
                        <a:t>R</a:t>
                      </a:r>
                      <a:r>
                        <a:rPr lang="en-US" sz="1100" u="none" strike="noStrike" baseline="-25000" dirty="0">
                          <a:effectLst/>
                        </a:rPr>
                        <a:t>A</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470000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475000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8360366"/>
                  </a:ext>
                </a:extLst>
              </a:tr>
              <a:tr h="273261">
                <a:tc>
                  <a:txBody>
                    <a:bodyPr/>
                    <a:lstStyle/>
                    <a:p>
                      <a:pPr algn="r" fontAlgn="b"/>
                      <a:r>
                        <a:rPr lang="en-US" sz="1100" u="none" strike="noStrike" dirty="0">
                          <a:effectLst/>
                        </a:rPr>
                        <a:t>R</a:t>
                      </a:r>
                      <a:r>
                        <a:rPr lang="en-US" sz="1100" u="none" strike="noStrike" baseline="-25000" dirty="0">
                          <a:effectLst/>
                        </a:rPr>
                        <a:t>B</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470000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479000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3546508"/>
                  </a:ext>
                </a:extLst>
              </a:tr>
              <a:tr h="227717">
                <a:tc>
                  <a:txBody>
                    <a:bodyPr/>
                    <a:lstStyle/>
                    <a:p>
                      <a:pPr algn="r" fontAlgn="b"/>
                      <a:r>
                        <a:rPr lang="en-US" sz="1100" u="none" strike="noStrike" dirty="0">
                          <a:effectLst/>
                        </a:rPr>
                        <a:t>C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0.000001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0.000001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6105019"/>
                  </a:ext>
                </a:extLst>
              </a:tr>
              <a:tr h="273261">
                <a:tc>
                  <a:txBody>
                    <a:bodyPr/>
                    <a:lstStyle/>
                    <a:p>
                      <a:pPr algn="r" fontAlgn="b"/>
                      <a:r>
                        <a:rPr lang="en-US" sz="1100" u="none" strike="noStrike" dirty="0">
                          <a:effectLst/>
                        </a:rPr>
                        <a:t>t</a:t>
                      </a:r>
                      <a:r>
                        <a:rPr lang="en-US" sz="1100" u="none" strike="noStrike" baseline="-25000" dirty="0">
                          <a:effectLst/>
                        </a:rPr>
                        <a:t>1</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0.65142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0.661122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9203615"/>
                  </a:ext>
                </a:extLst>
              </a:tr>
              <a:tr h="273261">
                <a:tc>
                  <a:txBody>
                    <a:bodyPr/>
                    <a:lstStyle/>
                    <a:p>
                      <a:pPr algn="r" fontAlgn="b"/>
                      <a:r>
                        <a:rPr lang="en-US" sz="1100" u="none" strike="noStrike" dirty="0">
                          <a:effectLst/>
                        </a:rPr>
                        <a:t>t</a:t>
                      </a:r>
                      <a:r>
                        <a:rPr lang="en-US" sz="1100" u="none" strike="noStrike" baseline="-25000" dirty="0">
                          <a:effectLst/>
                        </a:rPr>
                        <a:t>2</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a:effectLst/>
                        </a:rPr>
                        <a:t>0.32571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0.331947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2966399"/>
                  </a:ext>
                </a:extLst>
              </a:tr>
              <a:tr h="227717">
                <a:tc>
                  <a:txBody>
                    <a:bodyPr/>
                    <a:lstStyle/>
                    <a:p>
                      <a:pPr algn="r" fontAlgn="b"/>
                      <a:r>
                        <a:rPr lang="en-US" sz="1100" u="none" strike="noStrike" dirty="0">
                          <a:effectLst/>
                        </a:rPr>
                        <a:t>T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0.97713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0.993069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6370934"/>
                  </a:ext>
                </a:extLst>
              </a:tr>
              <a:tr h="227717">
                <a:tc>
                  <a:txBody>
                    <a:bodyPr/>
                    <a:lstStyle/>
                    <a:p>
                      <a:pPr algn="r" fontAlgn="b"/>
                      <a:r>
                        <a:rPr lang="en-US" sz="1100" u="none" strike="noStrike" dirty="0">
                          <a:effectLst/>
                        </a:rPr>
                        <a:t>f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1.023405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1.0069794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3198011"/>
                  </a:ext>
                </a:extLst>
              </a:tr>
              <a:tr h="227717">
                <a:tc>
                  <a:txBody>
                    <a:bodyPr/>
                    <a:lstStyle/>
                    <a:p>
                      <a:pPr algn="r" fontAlgn="b"/>
                      <a:r>
                        <a:rPr lang="en-US" sz="1100" u="none" strike="noStrike" dirty="0">
                          <a:effectLst/>
                        </a:rPr>
                        <a:t>f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1.021277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1.0048849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027153"/>
                  </a:ext>
                </a:extLst>
              </a:tr>
              <a:tr h="227717">
                <a:tc>
                  <a:txBody>
                    <a:bodyPr/>
                    <a:lstStyle/>
                    <a:p>
                      <a:pPr algn="r" fontAlgn="b"/>
                      <a:r>
                        <a:rPr lang="en-US" sz="1100" u="none" strike="noStrike" dirty="0">
                          <a:effectLst/>
                        </a:rPr>
                        <a:t>D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1">
                        <a:lumMod val="40000"/>
                        <a:lumOff val="60000"/>
                      </a:schemeClr>
                    </a:solidFill>
                  </a:tcPr>
                </a:tc>
                <a:tc>
                  <a:txBody>
                    <a:bodyPr/>
                    <a:lstStyle/>
                    <a:p>
                      <a:pPr algn="r" fontAlgn="b"/>
                      <a:r>
                        <a:rPr lang="en-US" sz="1100" u="none" strike="noStrike" dirty="0">
                          <a:effectLst/>
                        </a:rPr>
                        <a:t>33.333%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33.426%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7324264"/>
                  </a:ext>
                </a:extLst>
              </a:tr>
            </a:tbl>
          </a:graphicData>
        </a:graphic>
      </p:graphicFrame>
    </p:spTree>
    <p:extLst>
      <p:ext uri="{BB962C8B-B14F-4D97-AF65-F5344CB8AC3E}">
        <p14:creationId xmlns:p14="http://schemas.microsoft.com/office/powerpoint/2010/main" val="1374335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smtClean="0"/>
              <a:t>The LM555 timer with this setup has a period of approximately 0.977 seconds</a:t>
            </a:r>
          </a:p>
          <a:p>
            <a:r>
              <a:rPr lang="en-US" dirty="0" smtClean="0"/>
              <a:t>The waves in the </a:t>
            </a:r>
            <a:r>
              <a:rPr lang="en-US" dirty="0" smtClean="0"/>
              <a:t>oscilloscope are each a Clock starting with Clock 1 at the top to Clock 4 at the bottom</a:t>
            </a:r>
            <a:r>
              <a:rPr lang="en-US" dirty="0" smtClean="0"/>
              <a:t> </a:t>
            </a: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48</a:t>
            </a:fld>
            <a:endParaRPr lang="en-US"/>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2655" y="1447800"/>
            <a:ext cx="4986848" cy="1914502"/>
          </a:xfr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655" y="3450678"/>
            <a:ext cx="5464146" cy="3091438"/>
          </a:xfrm>
          <a:prstGeom prst="rect">
            <a:avLst/>
          </a:prstGeom>
        </p:spPr>
      </p:pic>
    </p:spTree>
    <p:extLst>
      <p:ext uri="{BB962C8B-B14F-4D97-AF65-F5344CB8AC3E}">
        <p14:creationId xmlns:p14="http://schemas.microsoft.com/office/powerpoint/2010/main" val="2924455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a:t>
            </a:r>
            <a:endParaRPr lang="en-US" dirty="0"/>
          </a:p>
        </p:txBody>
      </p:sp>
      <p:sp>
        <p:nvSpPr>
          <p:cNvPr id="7" name="Content Placeholder 6"/>
          <p:cNvSpPr>
            <a:spLocks noGrp="1"/>
          </p:cNvSpPr>
          <p:nvPr>
            <p:ph sz="half" idx="1"/>
          </p:nvPr>
        </p:nvSpPr>
        <p:spPr>
          <a:xfrm>
            <a:off x="1103312" y="2060575"/>
            <a:ext cx="5347364" cy="4195763"/>
          </a:xfrm>
        </p:spPr>
        <p:txBody>
          <a:bodyPr>
            <a:normAutofit/>
          </a:bodyPr>
          <a:lstStyle/>
          <a:p>
            <a:pPr marL="0" indent="0">
              <a:buNone/>
            </a:pPr>
            <a:r>
              <a:rPr lang="en-US" dirty="0" smtClean="0"/>
              <a:t>Procedure:</a:t>
            </a:r>
          </a:p>
          <a:p>
            <a:r>
              <a:rPr lang="en-US" dirty="0" smtClean="0"/>
              <a:t>The first time we built the circuit it didn’t work possibly partially because the method that we used to use for building circuits was messy with this complicated circuit</a:t>
            </a:r>
          </a:p>
          <a:p>
            <a:r>
              <a:rPr lang="en-US" dirty="0" smtClean="0"/>
              <a:t>It was easiest when making the </a:t>
            </a:r>
            <a:r>
              <a:rPr lang="en-US" dirty="0" smtClean="0"/>
              <a:t>circuit to connect ground and power to each side of the breadboard which was necessitated here by the new parts some of which had multiple ground and power inputs some on opposite sides from each other</a:t>
            </a:r>
          </a:p>
          <a:p>
            <a:r>
              <a:rPr lang="en-US" dirty="0" smtClean="0"/>
              <a:t>This was different than what we were used to having on the logic gates.</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49</a:t>
            </a:fld>
            <a:endParaRPr lang="en-US"/>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4" t="9425" r="11787" b="12648"/>
          <a:stretch/>
        </p:blipFill>
        <p:spPr>
          <a:xfrm rot="5400000">
            <a:off x="5684726" y="2014247"/>
            <a:ext cx="5248437" cy="3483779"/>
          </a:xfrm>
        </p:spPr>
      </p:pic>
    </p:spTree>
    <p:extLst>
      <p:ext uri="{BB962C8B-B14F-4D97-AF65-F5344CB8AC3E}">
        <p14:creationId xmlns:p14="http://schemas.microsoft.com/office/powerpoint/2010/main" val="436736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1-Logic Levels</a:t>
            </a:r>
            <a:endParaRPr lang="en-US" dirty="0"/>
          </a:p>
        </p:txBody>
      </p:sp>
      <p:sp>
        <p:nvSpPr>
          <p:cNvPr id="3" name="Content Placeholder 2"/>
          <p:cNvSpPr>
            <a:spLocks noGrp="1"/>
          </p:cNvSpPr>
          <p:nvPr>
            <p:ph sz="half" idx="1"/>
          </p:nvPr>
        </p:nvSpPr>
        <p:spPr/>
        <p:txBody>
          <a:bodyPr/>
          <a:lstStyle/>
          <a:p>
            <a:pPr marL="0" indent="0">
              <a:buNone/>
            </a:pPr>
            <a:r>
              <a:rPr lang="en-US" dirty="0" smtClean="0"/>
              <a:t>Procedure:</a:t>
            </a:r>
          </a:p>
          <a:p>
            <a:r>
              <a:rPr lang="en-US" dirty="0" smtClean="0"/>
              <a:t>I hooked everything to the breadboard, first with the resistors before the switch in the circuit and measured for all possible switch positions</a:t>
            </a:r>
          </a:p>
          <a:p>
            <a:r>
              <a:rPr lang="en-US" dirty="0"/>
              <a:t>T</a:t>
            </a:r>
            <a:r>
              <a:rPr lang="en-US" dirty="0" smtClean="0"/>
              <a:t>hen I did the same with the resistors placed after the switch</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33231" y="1609552"/>
            <a:ext cx="4241299" cy="4646786"/>
          </a:xfrm>
        </p:spPr>
      </p:pic>
      <p:sp>
        <p:nvSpPr>
          <p:cNvPr id="4" name="Footer Placeholder 3"/>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5</a:t>
            </a:fld>
            <a:endParaRPr lang="en-US"/>
          </a:p>
        </p:txBody>
      </p:sp>
    </p:spTree>
    <p:extLst>
      <p:ext uri="{BB962C8B-B14F-4D97-AF65-F5344CB8AC3E}">
        <p14:creationId xmlns:p14="http://schemas.microsoft.com/office/powerpoint/2010/main" val="1992611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a:t>
            </a:r>
          </a:p>
          <a:p>
            <a:r>
              <a:rPr lang="en-US" dirty="0" smtClean="0"/>
              <a:t>Our final circuit also had the correct Capacitors (one of which was completely absent from our first)</a:t>
            </a:r>
          </a:p>
          <a:p>
            <a:r>
              <a:rPr lang="en-US" dirty="0" smtClean="0"/>
              <a:t>This time we went part by part and attached ground and power from either side then carefully attached the parts to each other</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50</a:t>
            </a:fld>
            <a:endParaRPr lang="en-US"/>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063" r="7853" b="12649"/>
          <a:stretch/>
        </p:blipFill>
        <p:spPr>
          <a:xfrm rot="5400000">
            <a:off x="5694096" y="2215092"/>
            <a:ext cx="4840528" cy="3241964"/>
          </a:xfrm>
        </p:spPr>
      </p:pic>
    </p:spTree>
    <p:extLst>
      <p:ext uri="{BB962C8B-B14F-4D97-AF65-F5344CB8AC3E}">
        <p14:creationId xmlns:p14="http://schemas.microsoft.com/office/powerpoint/2010/main" val="2829905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Procedure and Results:</a:t>
            </a:r>
            <a:endParaRPr lang="en-US" dirty="0" smtClean="0"/>
          </a:p>
          <a:p>
            <a:r>
              <a:rPr lang="en-US" dirty="0" smtClean="0"/>
              <a:t>At the top we have Clock 1. Below that in the same image is Clock 2 which is incredibly near twice the period of Clock 1</a:t>
            </a:r>
          </a:p>
          <a:p>
            <a:r>
              <a:rPr lang="en-US" dirty="0" smtClean="0"/>
              <a:t>The same goes for Clock 2 and Clock 3</a:t>
            </a:r>
          </a:p>
          <a:p>
            <a:r>
              <a:rPr lang="en-US" dirty="0" smtClean="0"/>
              <a:t>Clock 4’s period, however, was supposed to be twice the period of Clock 3 yet was scarcely larger at all</a:t>
            </a:r>
            <a:endParaRPr lang="en-US" dirty="0"/>
          </a:p>
        </p:txBody>
      </p:sp>
      <p:sp>
        <p:nvSpPr>
          <p:cNvPr id="5" name="Footer Placeholder 4"/>
          <p:cNvSpPr>
            <a:spLocks noGrp="1"/>
          </p:cNvSpPr>
          <p:nvPr>
            <p:ph type="ftr" sz="quarter" idx="11"/>
          </p:nvPr>
        </p:nvSpPr>
        <p:spPr/>
        <p:txBody>
          <a:bodyPr/>
          <a:lstStyle/>
          <a:p>
            <a:r>
              <a:rPr lang="en-US" smtClean="0"/>
              <a:t>CAFischer</a:t>
            </a:r>
            <a:endParaRPr lang="en-US"/>
          </a:p>
        </p:txBody>
      </p:sp>
      <p:sp>
        <p:nvSpPr>
          <p:cNvPr id="6" name="Slide Number Placeholder 5"/>
          <p:cNvSpPr>
            <a:spLocks noGrp="1"/>
          </p:cNvSpPr>
          <p:nvPr>
            <p:ph type="sldNum" sz="quarter" idx="12"/>
          </p:nvPr>
        </p:nvSpPr>
        <p:spPr/>
        <p:txBody>
          <a:bodyPr/>
          <a:lstStyle/>
          <a:p>
            <a:fld id="{E43E9F41-003A-433D-B9EF-922D9225208A}" type="slidenum">
              <a:rPr lang="en-US" smtClean="0"/>
              <a:t>51</a:t>
            </a:fld>
            <a:endParaRPr lang="en-US"/>
          </a:p>
        </p:txBody>
      </p:sp>
      <p:pic>
        <p:nvPicPr>
          <p:cNvPr id="4" name="Content Placeholder 3"/>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6676" t="8594"/>
          <a:stretch/>
        </p:blipFill>
        <p:spPr>
          <a:xfrm>
            <a:off x="6962510" y="1152983"/>
            <a:ext cx="3662109" cy="2690131"/>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923" t="24615" r="9077" b="4923"/>
          <a:stretch/>
        </p:blipFill>
        <p:spPr>
          <a:xfrm>
            <a:off x="6106551" y="3843114"/>
            <a:ext cx="3748788" cy="2751513"/>
          </a:xfrm>
          <a:prstGeom prst="rect">
            <a:avLst/>
          </a:prstGeom>
        </p:spPr>
      </p:pic>
    </p:spTree>
    <p:extLst>
      <p:ext uri="{BB962C8B-B14F-4D97-AF65-F5344CB8AC3E}">
        <p14:creationId xmlns:p14="http://schemas.microsoft.com/office/powerpoint/2010/main" val="42411763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9-1 to 3 Clock</a:t>
            </a:r>
            <a:endParaRPr lang="en-US" dirty="0"/>
          </a:p>
        </p:txBody>
      </p:sp>
      <p:sp>
        <p:nvSpPr>
          <p:cNvPr id="7" name="Content Placeholder 6"/>
          <p:cNvSpPr>
            <a:spLocks noGrp="1"/>
          </p:cNvSpPr>
          <p:nvPr>
            <p:ph idx="1"/>
          </p:nvPr>
        </p:nvSpPr>
        <p:spPr/>
        <p:txBody>
          <a:bodyPr>
            <a:normAutofit/>
          </a:bodyPr>
          <a:lstStyle/>
          <a:p>
            <a:pPr marL="0" indent="0">
              <a:buNone/>
            </a:pPr>
            <a:r>
              <a:rPr lang="en-US" dirty="0" smtClean="0"/>
              <a:t>Observations:</a:t>
            </a:r>
          </a:p>
          <a:p>
            <a:r>
              <a:rPr lang="en-US" dirty="0" smtClean="0"/>
              <a:t>Lab 9 was arduous and we didn’t get the exact results we wanted, but it helped me learn through trial, error, and a good lab partner</a:t>
            </a:r>
          </a:p>
          <a:p>
            <a:r>
              <a:rPr lang="en-US" dirty="0" smtClean="0"/>
              <a:t>If I had the time to do this again I would try to take the time to troubleshoot the circuit more and figure out what was wrong with the final reading whether it was the part or somewhere in how we </a:t>
            </a:r>
            <a:r>
              <a:rPr lang="en-US" smtClean="0"/>
              <a:t>attached it</a:t>
            </a:r>
            <a:endParaRPr lang="en-US" dirty="0" smtClean="0"/>
          </a:p>
        </p:txBody>
      </p:sp>
      <p:sp>
        <p:nvSpPr>
          <p:cNvPr id="5" name="Footer Placeholder 4"/>
          <p:cNvSpPr>
            <a:spLocks noGrp="1"/>
          </p:cNvSpPr>
          <p:nvPr>
            <p:ph type="ftr" sz="quarter" idx="11"/>
          </p:nvPr>
        </p:nvSpPr>
        <p:spPr/>
        <p:txBody>
          <a:bodyPr/>
          <a:lstStyle/>
          <a:p>
            <a:r>
              <a:rPr lang="en-US" dirty="0" err="1" smtClean="0"/>
              <a:t>CAFischer</a:t>
            </a:r>
            <a:endParaRPr lang="en-US" dirty="0"/>
          </a:p>
        </p:txBody>
      </p:sp>
      <p:sp>
        <p:nvSpPr>
          <p:cNvPr id="6" name="Slide Number Placeholder 5"/>
          <p:cNvSpPr>
            <a:spLocks noGrp="1"/>
          </p:cNvSpPr>
          <p:nvPr>
            <p:ph type="sldNum" sz="quarter" idx="12"/>
          </p:nvPr>
        </p:nvSpPr>
        <p:spPr/>
        <p:txBody>
          <a:bodyPr/>
          <a:lstStyle/>
          <a:p>
            <a:fld id="{E43E9F41-003A-433D-B9EF-922D9225208A}" type="slidenum">
              <a:rPr lang="en-US" smtClean="0"/>
              <a:t>52</a:t>
            </a:fld>
            <a:endParaRPr lang="en-US"/>
          </a:p>
        </p:txBody>
      </p:sp>
    </p:spTree>
    <p:extLst>
      <p:ext uri="{BB962C8B-B14F-4D97-AF65-F5344CB8AC3E}">
        <p14:creationId xmlns:p14="http://schemas.microsoft.com/office/powerpoint/2010/main" val="2010057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1-Logic Levels</a:t>
            </a:r>
          </a:p>
        </p:txBody>
      </p:sp>
      <p:sp>
        <p:nvSpPr>
          <p:cNvPr id="3" name="Content Placeholder 2"/>
          <p:cNvSpPr>
            <a:spLocks noGrp="1"/>
          </p:cNvSpPr>
          <p:nvPr>
            <p:ph sz="half" idx="1"/>
          </p:nvPr>
        </p:nvSpPr>
        <p:spPr/>
        <p:txBody>
          <a:bodyPr/>
          <a:lstStyle/>
          <a:p>
            <a:pPr marL="0" indent="0">
              <a:buNone/>
            </a:pPr>
            <a:r>
              <a:rPr lang="en-US" dirty="0" smtClean="0"/>
              <a:t>Results:</a:t>
            </a:r>
          </a:p>
          <a:p>
            <a:r>
              <a:rPr lang="en-US" dirty="0" smtClean="0"/>
              <a:t>I found that when </a:t>
            </a:r>
            <a:r>
              <a:rPr lang="en-US" dirty="0"/>
              <a:t>a switch was closed before a resistor the </a:t>
            </a:r>
            <a:r>
              <a:rPr lang="en-US" dirty="0" err="1"/>
              <a:t>multimeter</a:t>
            </a:r>
            <a:r>
              <a:rPr lang="en-US" dirty="0"/>
              <a:t> set between them read that the Voltage was equal to </a:t>
            </a:r>
            <a:r>
              <a:rPr lang="en-US" dirty="0" smtClean="0"/>
              <a:t>a logic 5V</a:t>
            </a:r>
          </a:p>
          <a:p>
            <a:r>
              <a:rPr lang="en-US" dirty="0" smtClean="0"/>
              <a:t>It was reversed when the switches and the resistors were in reverse positions</a:t>
            </a: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54501410"/>
              </p:ext>
            </p:extLst>
          </p:nvPr>
        </p:nvGraphicFramePr>
        <p:xfrm>
          <a:off x="5671303" y="2060575"/>
          <a:ext cx="5413790" cy="3923127"/>
        </p:xfrm>
        <a:graphic>
          <a:graphicData uri="http://schemas.openxmlformats.org/drawingml/2006/table">
            <a:tbl>
              <a:tblPr>
                <a:tableStyleId>{5C22544A-7EE6-4342-B048-85BDC9FD1C3A}</a:tableStyleId>
              </a:tblPr>
              <a:tblGrid>
                <a:gridCol w="659548">
                  <a:extLst>
                    <a:ext uri="{9D8B030D-6E8A-4147-A177-3AD203B41FA5}">
                      <a16:colId xmlns:a16="http://schemas.microsoft.com/office/drawing/2014/main" val="660339152"/>
                    </a:ext>
                  </a:extLst>
                </a:gridCol>
                <a:gridCol w="659548">
                  <a:extLst>
                    <a:ext uri="{9D8B030D-6E8A-4147-A177-3AD203B41FA5}">
                      <a16:colId xmlns:a16="http://schemas.microsoft.com/office/drawing/2014/main" val="1251248048"/>
                    </a:ext>
                  </a:extLst>
                </a:gridCol>
                <a:gridCol w="659548">
                  <a:extLst>
                    <a:ext uri="{9D8B030D-6E8A-4147-A177-3AD203B41FA5}">
                      <a16:colId xmlns:a16="http://schemas.microsoft.com/office/drawing/2014/main" val="726384912"/>
                    </a:ext>
                  </a:extLst>
                </a:gridCol>
                <a:gridCol w="659548">
                  <a:extLst>
                    <a:ext uri="{9D8B030D-6E8A-4147-A177-3AD203B41FA5}">
                      <a16:colId xmlns:a16="http://schemas.microsoft.com/office/drawing/2014/main" val="3059998998"/>
                    </a:ext>
                  </a:extLst>
                </a:gridCol>
                <a:gridCol w="137406">
                  <a:extLst>
                    <a:ext uri="{9D8B030D-6E8A-4147-A177-3AD203B41FA5}">
                      <a16:colId xmlns:a16="http://schemas.microsoft.com/office/drawing/2014/main" val="3548171919"/>
                    </a:ext>
                  </a:extLst>
                </a:gridCol>
                <a:gridCol w="659548">
                  <a:extLst>
                    <a:ext uri="{9D8B030D-6E8A-4147-A177-3AD203B41FA5}">
                      <a16:colId xmlns:a16="http://schemas.microsoft.com/office/drawing/2014/main" val="4246944117"/>
                    </a:ext>
                  </a:extLst>
                </a:gridCol>
                <a:gridCol w="659548">
                  <a:extLst>
                    <a:ext uri="{9D8B030D-6E8A-4147-A177-3AD203B41FA5}">
                      <a16:colId xmlns:a16="http://schemas.microsoft.com/office/drawing/2014/main" val="63416716"/>
                    </a:ext>
                  </a:extLst>
                </a:gridCol>
                <a:gridCol w="659548">
                  <a:extLst>
                    <a:ext uri="{9D8B030D-6E8A-4147-A177-3AD203B41FA5}">
                      <a16:colId xmlns:a16="http://schemas.microsoft.com/office/drawing/2014/main" val="2795344075"/>
                    </a:ext>
                  </a:extLst>
                </a:gridCol>
                <a:gridCol w="659548">
                  <a:extLst>
                    <a:ext uri="{9D8B030D-6E8A-4147-A177-3AD203B41FA5}">
                      <a16:colId xmlns:a16="http://schemas.microsoft.com/office/drawing/2014/main" val="1990863561"/>
                    </a:ext>
                  </a:extLst>
                </a:gridCol>
              </a:tblGrid>
              <a:tr h="302695">
                <a:tc gridSpan="4">
                  <a:txBody>
                    <a:bodyPr/>
                    <a:lstStyle/>
                    <a:p>
                      <a:pPr algn="ctr" fontAlgn="b"/>
                      <a:r>
                        <a:rPr lang="en-US" sz="1000" u="none" strike="noStrike" dirty="0">
                          <a:effectLst/>
                        </a:rPr>
                        <a:t>Simulated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gridSpan="4">
                  <a:txBody>
                    <a:bodyPr/>
                    <a:lstStyle/>
                    <a:p>
                      <a:pPr algn="ctr" fontAlgn="b"/>
                      <a:r>
                        <a:rPr lang="en-US" sz="1000" u="none" strike="noStrike" dirty="0">
                          <a:effectLst/>
                        </a:rPr>
                        <a:t>Test</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227386"/>
                  </a:ext>
                </a:extLst>
              </a:tr>
              <a:tr h="302695">
                <a:tc>
                  <a:txBody>
                    <a:bodyPr/>
                    <a:lstStyle/>
                    <a:p>
                      <a:pPr algn="ctr" fontAlgn="b"/>
                      <a:r>
                        <a:rPr lang="en-US" sz="1000" u="none" strike="noStrike" dirty="0">
                          <a:effectLst/>
                        </a:rPr>
                        <a:t>S1</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S2</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VA</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VB</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dirty="0">
                          <a:effectLst/>
                        </a:rPr>
                        <a:t>S1</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S2</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VA</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VB</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extLst>
                  <a:ext uri="{0D108BD9-81ED-4DB2-BD59-A6C34878D82A}">
                    <a16:rowId xmlns:a16="http://schemas.microsoft.com/office/drawing/2014/main" val="1476407270"/>
                  </a:ext>
                </a:extLst>
              </a:tr>
              <a:tr h="302695">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4.96V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4.96V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079239774"/>
                  </a:ext>
                </a:extLst>
              </a:tr>
              <a:tr h="302695">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50.0E-9</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4.95V</a:t>
                      </a:r>
                      <a:endParaRPr lang="en-US" sz="1000" b="0" i="0" u="none" strike="noStrike" dirty="0">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800118759"/>
                  </a:ext>
                </a:extLst>
              </a:tr>
              <a:tr h="302695">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50.0E-9</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2926862600"/>
                  </a:ext>
                </a:extLst>
              </a:tr>
              <a:tr h="302695">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50.0E-9</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50.0E-9</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4046513641"/>
                  </a:ext>
                </a:extLst>
              </a:tr>
              <a:tr h="290787">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2008798882"/>
                  </a:ext>
                </a:extLst>
              </a:tr>
              <a:tr h="302695">
                <a:tc gridSpan="4">
                  <a:txBody>
                    <a:bodyPr/>
                    <a:lstStyle/>
                    <a:p>
                      <a:pPr algn="ctr" fontAlgn="b"/>
                      <a:r>
                        <a:rPr lang="en-US" sz="1000" u="none" strike="noStrike" dirty="0">
                          <a:effectLst/>
                        </a:rPr>
                        <a:t>Simulated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gridSpan="4">
                  <a:txBody>
                    <a:bodyPr/>
                    <a:lstStyle/>
                    <a:p>
                      <a:pPr algn="ctr" fontAlgn="b"/>
                      <a:r>
                        <a:rPr lang="en-US" sz="1000" u="none" strike="noStrike" dirty="0">
                          <a:effectLst/>
                        </a:rPr>
                        <a:t>Test</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2328710"/>
                  </a:ext>
                </a:extLst>
              </a:tr>
              <a:tr h="302695">
                <a:tc>
                  <a:txBody>
                    <a:bodyPr/>
                    <a:lstStyle/>
                    <a:p>
                      <a:pPr algn="ctr" fontAlgn="b"/>
                      <a:r>
                        <a:rPr lang="en-US" sz="1000" u="none" strike="noStrike" dirty="0">
                          <a:effectLst/>
                        </a:rPr>
                        <a:t>S3</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S4</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VC</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dirty="0">
                          <a:effectLst/>
                        </a:rPr>
                        <a:t>S3</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S4</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VC</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tc>
                  <a:txBody>
                    <a:bodyPr/>
                    <a:lstStyle/>
                    <a:p>
                      <a:pPr algn="ctr" fontAlgn="b"/>
                      <a:r>
                        <a:rPr lang="en-US" sz="1000" u="none" strike="noStrike" dirty="0">
                          <a:effectLst/>
                        </a:rPr>
                        <a:t>VD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3">
                        <a:lumMod val="40000"/>
                        <a:lumOff val="60000"/>
                      </a:schemeClr>
                    </a:solidFill>
                  </a:tcPr>
                </a:tc>
                <a:extLst>
                  <a:ext uri="{0D108BD9-81ED-4DB2-BD59-A6C34878D82A}">
                    <a16:rowId xmlns:a16="http://schemas.microsoft.com/office/drawing/2014/main" val="4254156921"/>
                  </a:ext>
                </a:extLst>
              </a:tr>
              <a:tr h="302695">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500.0E-6</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500.0E-6</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491050259"/>
                  </a:ext>
                </a:extLst>
              </a:tr>
              <a:tr h="302695">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500.0E-6</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open</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3795202218"/>
                  </a:ext>
                </a:extLst>
              </a:tr>
              <a:tr h="302695">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500.0E-6</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open</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0.00V</a:t>
                      </a:r>
                      <a:endParaRPr lang="en-US" sz="1000" b="0" i="0" u="none" strike="noStrike">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4154085104"/>
                  </a:ext>
                </a:extLst>
              </a:tr>
              <a:tr h="302695">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a:effectLst/>
                        </a:rPr>
                        <a:t>closed</a:t>
                      </a:r>
                      <a:endParaRPr lang="en-US" sz="1000" b="0" i="0" u="none" strike="noStrike">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dirty="0">
                          <a:effectLst/>
                        </a:rPr>
                        <a:t>closed</a:t>
                      </a:r>
                      <a:endParaRPr lang="en-US" sz="1000" b="0" i="0" u="none" strike="noStrike" dirty="0">
                        <a:solidFill>
                          <a:srgbClr val="000000"/>
                        </a:solidFill>
                        <a:effectLst/>
                        <a:latin typeface="Calibri" panose="020F0502020204030204" pitchFamily="34" charset="0"/>
                      </a:endParaRPr>
                    </a:p>
                  </a:txBody>
                  <a:tcPr marL="8368" marR="8368" marT="8368" marB="0" anchor="b">
                    <a:solidFill>
                      <a:schemeClr val="accent1">
                        <a:lumMod val="40000"/>
                        <a:lumOff val="60000"/>
                      </a:schemeClr>
                    </a:solidFill>
                  </a:tcPr>
                </a:tc>
                <a:tc>
                  <a:txBody>
                    <a:bodyPr/>
                    <a:lstStyle/>
                    <a:p>
                      <a:pPr algn="ctr" fontAlgn="b"/>
                      <a:r>
                        <a:rPr lang="en-US" sz="1000" u="none" strike="noStrike">
                          <a:effectLst/>
                        </a:rPr>
                        <a:t>4.95V</a:t>
                      </a:r>
                      <a:endParaRPr lang="en-US" sz="1000" b="0" i="0" u="none" strike="noStrike">
                        <a:solidFill>
                          <a:srgbClr val="000000"/>
                        </a:solidFill>
                        <a:effectLst/>
                        <a:latin typeface="Calibri" panose="020F0502020204030204" pitchFamily="34" charset="0"/>
                      </a:endParaRPr>
                    </a:p>
                  </a:txBody>
                  <a:tcPr marL="8368" marR="8368" marT="8368" marB="0" anchor="b"/>
                </a:tc>
                <a:tc>
                  <a:txBody>
                    <a:bodyPr/>
                    <a:lstStyle/>
                    <a:p>
                      <a:pPr algn="ctr" fontAlgn="b"/>
                      <a:r>
                        <a:rPr lang="en-US" sz="1000" u="none" strike="noStrike" dirty="0">
                          <a:effectLst/>
                        </a:rPr>
                        <a:t>4.95V</a:t>
                      </a:r>
                      <a:endParaRPr lang="en-US" sz="1000" b="0" i="0" u="none" strike="noStrike" dirty="0">
                        <a:solidFill>
                          <a:srgbClr val="000000"/>
                        </a:solidFill>
                        <a:effectLst/>
                        <a:latin typeface="Calibri" panose="020F0502020204030204" pitchFamily="34" charset="0"/>
                      </a:endParaRPr>
                    </a:p>
                  </a:txBody>
                  <a:tcPr marL="8368" marR="8368" marT="8368" marB="0" anchor="b"/>
                </a:tc>
                <a:extLst>
                  <a:ext uri="{0D108BD9-81ED-4DB2-BD59-A6C34878D82A}">
                    <a16:rowId xmlns:a16="http://schemas.microsoft.com/office/drawing/2014/main" val="1530333340"/>
                  </a:ext>
                </a:extLst>
              </a:tr>
            </a:tbl>
          </a:graphicData>
        </a:graphic>
      </p:graphicFrame>
      <p:sp>
        <p:nvSpPr>
          <p:cNvPr id="4" name="Footer Placeholder 3"/>
          <p:cNvSpPr>
            <a:spLocks noGrp="1"/>
          </p:cNvSpPr>
          <p:nvPr>
            <p:ph type="ftr" sz="quarter" idx="11"/>
          </p:nvPr>
        </p:nvSpPr>
        <p:spPr/>
        <p:txBody>
          <a:bodyPr/>
          <a:lstStyle/>
          <a:p>
            <a:r>
              <a:rPr lang="en-US" smtClean="0"/>
              <a:t>CAFischer</a:t>
            </a:r>
            <a:endParaRPr lang="en-US"/>
          </a:p>
        </p:txBody>
      </p:sp>
      <p:sp>
        <p:nvSpPr>
          <p:cNvPr id="5" name="Slide Number Placeholder 4"/>
          <p:cNvSpPr>
            <a:spLocks noGrp="1"/>
          </p:cNvSpPr>
          <p:nvPr>
            <p:ph type="sldNum" sz="quarter" idx="12"/>
          </p:nvPr>
        </p:nvSpPr>
        <p:spPr/>
        <p:txBody>
          <a:bodyPr/>
          <a:lstStyle/>
          <a:p>
            <a:fld id="{E43E9F41-003A-433D-B9EF-922D9225208A}" type="slidenum">
              <a:rPr lang="en-US" smtClean="0"/>
              <a:t>6</a:t>
            </a:fld>
            <a:endParaRPr lang="en-US"/>
          </a:p>
        </p:txBody>
      </p:sp>
    </p:spTree>
    <p:extLst>
      <p:ext uri="{BB962C8B-B14F-4D97-AF65-F5344CB8AC3E}">
        <p14:creationId xmlns:p14="http://schemas.microsoft.com/office/powerpoint/2010/main" val="1378455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Lab 1-Logic Levels</a:t>
            </a:r>
            <a:endParaRPr lang="en-US" dirty="0"/>
          </a:p>
        </p:txBody>
      </p:sp>
      <p:sp>
        <p:nvSpPr>
          <p:cNvPr id="8" name="Content Placeholder 7"/>
          <p:cNvSpPr>
            <a:spLocks noGrp="1"/>
          </p:cNvSpPr>
          <p:nvPr>
            <p:ph idx="1"/>
          </p:nvPr>
        </p:nvSpPr>
        <p:spPr/>
        <p:txBody>
          <a:bodyPr/>
          <a:lstStyle/>
          <a:p>
            <a:pPr marL="0" indent="0">
              <a:buNone/>
            </a:pPr>
            <a:r>
              <a:rPr lang="en-US" dirty="0" smtClean="0"/>
              <a:t>Observations:</a:t>
            </a:r>
          </a:p>
          <a:p>
            <a:pPr marL="0" indent="0">
              <a:buNone/>
            </a:pPr>
            <a:r>
              <a:rPr lang="en-US" dirty="0" smtClean="0"/>
              <a:t>Though the </a:t>
            </a:r>
            <a:r>
              <a:rPr lang="en-US" dirty="0" err="1" smtClean="0"/>
              <a:t>multisim</a:t>
            </a:r>
            <a:r>
              <a:rPr lang="en-US" dirty="0" smtClean="0"/>
              <a:t> simulation read a specific number where there were logic zeros, this value is completely inconsequential thus it is called a logic zero.</a:t>
            </a:r>
          </a:p>
          <a:p>
            <a:pPr marL="0" indent="0">
              <a:buNone/>
            </a:pPr>
            <a:endParaRPr lang="en-US" dirty="0"/>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CAFischer</a:t>
            </a:r>
            <a:endParaRPr lang="en-US"/>
          </a:p>
        </p:txBody>
      </p:sp>
      <p:sp>
        <p:nvSpPr>
          <p:cNvPr id="3" name="Slide Number Placeholder 2"/>
          <p:cNvSpPr>
            <a:spLocks noGrp="1"/>
          </p:cNvSpPr>
          <p:nvPr>
            <p:ph type="sldNum" sz="quarter" idx="12"/>
          </p:nvPr>
        </p:nvSpPr>
        <p:spPr/>
        <p:txBody>
          <a:bodyPr/>
          <a:lstStyle/>
          <a:p>
            <a:fld id="{E43E9F41-003A-433D-B9EF-922D9225208A}" type="slidenum">
              <a:rPr lang="en-US" smtClean="0"/>
              <a:t>7</a:t>
            </a:fld>
            <a:endParaRPr lang="en-US"/>
          </a:p>
        </p:txBody>
      </p:sp>
    </p:spTree>
    <p:extLst>
      <p:ext uri="{BB962C8B-B14F-4D97-AF65-F5344CB8AC3E}">
        <p14:creationId xmlns:p14="http://schemas.microsoft.com/office/powerpoint/2010/main" val="3960568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Lab 2-Number Conversions</a:t>
            </a:r>
            <a:endParaRPr lang="en-US" dirty="0"/>
          </a:p>
        </p:txBody>
      </p:sp>
      <p:sp>
        <p:nvSpPr>
          <p:cNvPr id="6" name="Content Placeholder 5"/>
          <p:cNvSpPr>
            <a:spLocks noGrp="1"/>
          </p:cNvSpPr>
          <p:nvPr>
            <p:ph idx="1"/>
          </p:nvPr>
        </p:nvSpPr>
        <p:spPr/>
        <p:txBody>
          <a:bodyPr/>
          <a:lstStyle/>
          <a:p>
            <a:pPr marL="0" indent="0">
              <a:buNone/>
            </a:pPr>
            <a:r>
              <a:rPr lang="en-US" dirty="0" smtClean="0"/>
              <a:t>Goal:</a:t>
            </a:r>
          </a:p>
          <a:p>
            <a:r>
              <a:rPr lang="en-US" dirty="0" smtClean="0"/>
              <a:t>The purpose of the lab was to learn how to convert numbers from one base to another</a:t>
            </a:r>
          </a:p>
          <a:p>
            <a:r>
              <a:rPr lang="en-US" dirty="0" smtClean="0"/>
              <a:t>I used the world wide web and Excel</a:t>
            </a:r>
          </a:p>
          <a:p>
            <a:r>
              <a:rPr lang="en-US" dirty="0" smtClean="0"/>
              <a:t>I had no lab partner</a:t>
            </a:r>
          </a:p>
          <a:p>
            <a:r>
              <a:rPr lang="en-US" dirty="0" smtClean="0"/>
              <a:t>The date was 9/6/2018</a:t>
            </a:r>
            <a:endParaRPr lang="en-US" dirty="0"/>
          </a:p>
        </p:txBody>
      </p:sp>
      <p:sp>
        <p:nvSpPr>
          <p:cNvPr id="2" name="Footer Placeholder 1"/>
          <p:cNvSpPr>
            <a:spLocks noGrp="1"/>
          </p:cNvSpPr>
          <p:nvPr>
            <p:ph type="ftr" sz="quarter" idx="11"/>
          </p:nvPr>
        </p:nvSpPr>
        <p:spPr/>
        <p:txBody>
          <a:bodyPr/>
          <a:lstStyle/>
          <a:p>
            <a:r>
              <a:rPr lang="en-US" smtClean="0"/>
              <a:t>CAFischer</a:t>
            </a:r>
            <a:endParaRPr lang="en-US"/>
          </a:p>
        </p:txBody>
      </p:sp>
      <p:sp>
        <p:nvSpPr>
          <p:cNvPr id="3" name="Slide Number Placeholder 2"/>
          <p:cNvSpPr>
            <a:spLocks noGrp="1"/>
          </p:cNvSpPr>
          <p:nvPr>
            <p:ph type="sldNum" sz="quarter" idx="12"/>
          </p:nvPr>
        </p:nvSpPr>
        <p:spPr/>
        <p:txBody>
          <a:bodyPr/>
          <a:lstStyle/>
          <a:p>
            <a:fld id="{E43E9F41-003A-433D-B9EF-922D9225208A}" type="slidenum">
              <a:rPr lang="en-US" smtClean="0"/>
              <a:t>8</a:t>
            </a:fld>
            <a:endParaRPr lang="en-US"/>
          </a:p>
        </p:txBody>
      </p:sp>
    </p:spTree>
    <p:extLst>
      <p:ext uri="{BB962C8B-B14F-4D97-AF65-F5344CB8AC3E}">
        <p14:creationId xmlns:p14="http://schemas.microsoft.com/office/powerpoint/2010/main" val="1763801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 2-Number Conversions</a:t>
            </a:r>
          </a:p>
        </p:txBody>
      </p:sp>
      <p:sp>
        <p:nvSpPr>
          <p:cNvPr id="5" name="Content Placeholder 4"/>
          <p:cNvSpPr>
            <a:spLocks noGrp="1"/>
          </p:cNvSpPr>
          <p:nvPr>
            <p:ph sz="half" idx="1"/>
          </p:nvPr>
        </p:nvSpPr>
        <p:spPr>
          <a:xfrm>
            <a:off x="1103312" y="2060575"/>
            <a:ext cx="4396339" cy="4373476"/>
          </a:xfrm>
        </p:spPr>
        <p:txBody>
          <a:bodyPr>
            <a:normAutofit/>
          </a:bodyPr>
          <a:lstStyle/>
          <a:p>
            <a:pPr marL="0" indent="0">
              <a:buNone/>
            </a:pPr>
            <a:r>
              <a:rPr lang="en-US" dirty="0" smtClean="0"/>
              <a:t>Procedure:</a:t>
            </a:r>
          </a:p>
          <a:p>
            <a:r>
              <a:rPr lang="en-US" dirty="0" smtClean="0"/>
              <a:t>The first conversion I did was from 5 bit binary and 8 bit binary to decimal</a:t>
            </a:r>
          </a:p>
          <a:p>
            <a:r>
              <a:rPr lang="en-US" dirty="0" smtClean="0"/>
              <a:t>This is done by multiplying each 1 and 0 by 2 whose exponent changes depending on position</a:t>
            </a:r>
          </a:p>
          <a:p>
            <a:r>
              <a:rPr lang="en-US" dirty="0"/>
              <a:t>T</a:t>
            </a:r>
            <a:r>
              <a:rPr lang="en-US" dirty="0" smtClean="0"/>
              <a:t>he results of the multiplications are then added</a:t>
            </a:r>
          </a:p>
          <a:p>
            <a:r>
              <a:rPr lang="en-US" dirty="0" smtClean="0"/>
              <a:t>The result is the value of the binary numbers into decimal</a:t>
            </a:r>
          </a:p>
          <a:p>
            <a:r>
              <a:rPr lang="en-US" dirty="0" smtClean="0"/>
              <a:t>This can be done for any and all bit binary numbers</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493117170"/>
              </p:ext>
            </p:extLst>
          </p:nvPr>
        </p:nvGraphicFramePr>
        <p:xfrm>
          <a:off x="6088698" y="2060575"/>
          <a:ext cx="2606413" cy="1846413"/>
        </p:xfrm>
        <a:graphic>
          <a:graphicData uri="http://schemas.openxmlformats.org/drawingml/2006/table">
            <a:tbl>
              <a:tblPr>
                <a:tableStyleId>{5C22544A-7EE6-4342-B048-85BDC9FD1C3A}</a:tableStyleId>
              </a:tblPr>
              <a:tblGrid>
                <a:gridCol w="411539">
                  <a:extLst>
                    <a:ext uri="{9D8B030D-6E8A-4147-A177-3AD203B41FA5}">
                      <a16:colId xmlns:a16="http://schemas.microsoft.com/office/drawing/2014/main" val="518111154"/>
                    </a:ext>
                  </a:extLst>
                </a:gridCol>
                <a:gridCol w="411539">
                  <a:extLst>
                    <a:ext uri="{9D8B030D-6E8A-4147-A177-3AD203B41FA5}">
                      <a16:colId xmlns:a16="http://schemas.microsoft.com/office/drawing/2014/main" val="3673913623"/>
                    </a:ext>
                  </a:extLst>
                </a:gridCol>
                <a:gridCol w="411539">
                  <a:extLst>
                    <a:ext uri="{9D8B030D-6E8A-4147-A177-3AD203B41FA5}">
                      <a16:colId xmlns:a16="http://schemas.microsoft.com/office/drawing/2014/main" val="2467338957"/>
                    </a:ext>
                  </a:extLst>
                </a:gridCol>
                <a:gridCol w="411539">
                  <a:extLst>
                    <a:ext uri="{9D8B030D-6E8A-4147-A177-3AD203B41FA5}">
                      <a16:colId xmlns:a16="http://schemas.microsoft.com/office/drawing/2014/main" val="4256039071"/>
                    </a:ext>
                  </a:extLst>
                </a:gridCol>
                <a:gridCol w="411539">
                  <a:extLst>
                    <a:ext uri="{9D8B030D-6E8A-4147-A177-3AD203B41FA5}">
                      <a16:colId xmlns:a16="http://schemas.microsoft.com/office/drawing/2014/main" val="3993123118"/>
                    </a:ext>
                  </a:extLst>
                </a:gridCol>
                <a:gridCol w="223552">
                  <a:extLst>
                    <a:ext uri="{9D8B030D-6E8A-4147-A177-3AD203B41FA5}">
                      <a16:colId xmlns:a16="http://schemas.microsoft.com/office/drawing/2014/main" val="1769701091"/>
                    </a:ext>
                  </a:extLst>
                </a:gridCol>
                <a:gridCol w="325166">
                  <a:extLst>
                    <a:ext uri="{9D8B030D-6E8A-4147-A177-3AD203B41FA5}">
                      <a16:colId xmlns:a16="http://schemas.microsoft.com/office/drawing/2014/main" val="2479671501"/>
                    </a:ext>
                  </a:extLst>
                </a:gridCol>
              </a:tblGrid>
              <a:tr h="412305">
                <a:tc>
                  <a:txBody>
                    <a:bodyPr/>
                    <a:lstStyle/>
                    <a:p>
                      <a:pPr algn="ctr" fontAlgn="b"/>
                      <a:r>
                        <a:rPr lang="en-US" sz="1200" u="none" strike="noStrike" dirty="0">
                          <a:effectLst/>
                        </a:rPr>
                        <a:t>2</a:t>
                      </a:r>
                      <a:r>
                        <a:rPr lang="en-US" sz="1200" u="none" strike="noStrike" baseline="30000" dirty="0">
                          <a:effectLst/>
                        </a:rPr>
                        <a:t>4</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r>
                        <a:rPr lang="en-US" sz="1200" u="none" strike="noStrike" baseline="30000">
                          <a:effectLst/>
                        </a:rPr>
                        <a:t>3</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r>
                        <a:rPr lang="en-US" sz="1200" u="none" strike="noStrike" baseline="30000">
                          <a:effectLst/>
                        </a:rPr>
                        <a:t>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r>
                        <a:rPr lang="en-US" sz="1200" u="none" strike="noStrike" baseline="30000">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r>
                        <a:rPr lang="en-US" sz="1200" u="none" strike="noStrike" baseline="30000">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5523669"/>
                  </a:ext>
                </a:extLst>
              </a:tr>
              <a:tr h="358527">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7583850"/>
                  </a:ext>
                </a:extLst>
              </a:tr>
              <a:tr h="358527">
                <a:tc>
                  <a:txBody>
                    <a:bodyPr/>
                    <a:lstStyle/>
                    <a:p>
                      <a:pPr algn="ctr" fontAlgn="b"/>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1</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0365529"/>
                  </a:ext>
                </a:extLst>
              </a:tr>
              <a:tr h="358527">
                <a:tc>
                  <a:txBody>
                    <a:bodyPr/>
                    <a:lstStyle/>
                    <a:p>
                      <a:pPr algn="ctr" fontAlgn="b"/>
                      <a:r>
                        <a:rPr lang="en-US" sz="1200" u="none" strike="noStrike">
                          <a:effectLst/>
                        </a:rPr>
                        <a:t>16</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27</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8889050"/>
                  </a:ext>
                </a:extLst>
              </a:tr>
              <a:tr h="358527">
                <a:tc gridSpan="5">
                  <a:txBody>
                    <a:bodyPr/>
                    <a:lstStyle/>
                    <a:p>
                      <a:pPr algn="r" fontAlgn="b"/>
                      <a:r>
                        <a:rPr lang="en-US" sz="1200" u="none" strike="noStrike">
                          <a:effectLst/>
                        </a:rPr>
                        <a:t>11011</a:t>
                      </a:r>
                      <a:endParaRPr lang="en-US" sz="12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u="none" strike="noStrike">
                          <a:effectLst/>
                        </a:rPr>
                        <a:t>=</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27</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06897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16551741"/>
              </p:ext>
            </p:extLst>
          </p:nvPr>
        </p:nvGraphicFramePr>
        <p:xfrm>
          <a:off x="6088696" y="4011872"/>
          <a:ext cx="5008794" cy="2048108"/>
        </p:xfrm>
        <a:graphic>
          <a:graphicData uri="http://schemas.openxmlformats.org/drawingml/2006/table">
            <a:tbl>
              <a:tblPr>
                <a:tableStyleId>{5C22544A-7EE6-4342-B048-85BDC9FD1C3A}</a:tableStyleId>
              </a:tblPr>
              <a:tblGrid>
                <a:gridCol w="1571386">
                  <a:extLst>
                    <a:ext uri="{9D8B030D-6E8A-4147-A177-3AD203B41FA5}">
                      <a16:colId xmlns:a16="http://schemas.microsoft.com/office/drawing/2014/main" val="1914091155"/>
                    </a:ext>
                  </a:extLst>
                </a:gridCol>
                <a:gridCol w="942832">
                  <a:extLst>
                    <a:ext uri="{9D8B030D-6E8A-4147-A177-3AD203B41FA5}">
                      <a16:colId xmlns:a16="http://schemas.microsoft.com/office/drawing/2014/main" val="3459860872"/>
                    </a:ext>
                  </a:extLst>
                </a:gridCol>
                <a:gridCol w="1551744">
                  <a:extLst>
                    <a:ext uri="{9D8B030D-6E8A-4147-A177-3AD203B41FA5}">
                      <a16:colId xmlns:a16="http://schemas.microsoft.com/office/drawing/2014/main" val="2436008110"/>
                    </a:ext>
                  </a:extLst>
                </a:gridCol>
                <a:gridCol w="942832">
                  <a:extLst>
                    <a:ext uri="{9D8B030D-6E8A-4147-A177-3AD203B41FA5}">
                      <a16:colId xmlns:a16="http://schemas.microsoft.com/office/drawing/2014/main" val="3710003310"/>
                    </a:ext>
                  </a:extLst>
                </a:gridCol>
              </a:tblGrid>
              <a:tr h="512027">
                <a:tc>
                  <a:txBody>
                    <a:bodyPr/>
                    <a:lstStyle/>
                    <a:p>
                      <a:pPr algn="l" fontAlgn="b"/>
                      <a:r>
                        <a:rPr lang="en-US" sz="1100" u="none" strike="noStrike">
                          <a:effectLst/>
                        </a:rPr>
                        <a:t>5 Bit Binary Min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Decimal value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2162926"/>
                  </a:ext>
                </a:extLst>
              </a:tr>
              <a:tr h="512027">
                <a:tc>
                  <a:txBody>
                    <a:bodyPr/>
                    <a:lstStyle/>
                    <a:p>
                      <a:pPr algn="l" fontAlgn="b"/>
                      <a:r>
                        <a:rPr lang="en-US" sz="1100" u="none" strike="noStrike">
                          <a:effectLst/>
                        </a:rPr>
                        <a:t>5 Bit Binary 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11111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Decimal value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4154217"/>
                  </a:ext>
                </a:extLst>
              </a:tr>
              <a:tr h="512027">
                <a:tc>
                  <a:txBody>
                    <a:bodyPr/>
                    <a:lstStyle/>
                    <a:p>
                      <a:pPr algn="l" fontAlgn="b"/>
                      <a:r>
                        <a:rPr lang="en-US" sz="1100" u="none" strike="noStrike">
                          <a:effectLst/>
                        </a:rPr>
                        <a:t>8 Bit Binary Min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Decimal value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2240844"/>
                  </a:ext>
                </a:extLst>
              </a:tr>
              <a:tr h="512027">
                <a:tc>
                  <a:txBody>
                    <a:bodyPr/>
                    <a:lstStyle/>
                    <a:p>
                      <a:pPr algn="l" fontAlgn="b"/>
                      <a:r>
                        <a:rPr lang="en-US" sz="1100" u="none" strike="noStrike">
                          <a:effectLst/>
                        </a:rPr>
                        <a:t>8 Bit Binary 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11111111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Decimal value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255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6377828"/>
                  </a:ext>
                </a:extLst>
              </a:tr>
            </a:tbl>
          </a:graphicData>
        </a:graphic>
      </p:graphicFrame>
      <p:sp>
        <p:nvSpPr>
          <p:cNvPr id="2" name="Footer Placeholder 1"/>
          <p:cNvSpPr>
            <a:spLocks noGrp="1"/>
          </p:cNvSpPr>
          <p:nvPr>
            <p:ph type="ftr" sz="quarter" idx="11"/>
          </p:nvPr>
        </p:nvSpPr>
        <p:spPr/>
        <p:txBody>
          <a:bodyPr/>
          <a:lstStyle/>
          <a:p>
            <a:r>
              <a:rPr lang="en-US" smtClean="0"/>
              <a:t>CAFischer</a:t>
            </a:r>
            <a:endParaRPr lang="en-US"/>
          </a:p>
        </p:txBody>
      </p:sp>
      <p:sp>
        <p:nvSpPr>
          <p:cNvPr id="3" name="Slide Number Placeholder 2"/>
          <p:cNvSpPr>
            <a:spLocks noGrp="1"/>
          </p:cNvSpPr>
          <p:nvPr>
            <p:ph type="sldNum" sz="quarter" idx="12"/>
          </p:nvPr>
        </p:nvSpPr>
        <p:spPr/>
        <p:txBody>
          <a:bodyPr/>
          <a:lstStyle/>
          <a:p>
            <a:fld id="{E43E9F41-003A-433D-B9EF-922D9225208A}" type="slidenum">
              <a:rPr lang="en-US" smtClean="0"/>
              <a:t>9</a:t>
            </a:fld>
            <a:endParaRPr lang="en-US"/>
          </a:p>
        </p:txBody>
      </p:sp>
    </p:spTree>
    <p:extLst>
      <p:ext uri="{BB962C8B-B14F-4D97-AF65-F5344CB8AC3E}">
        <p14:creationId xmlns:p14="http://schemas.microsoft.com/office/powerpoint/2010/main" val="2507338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1001</TotalTime>
  <Words>3996</Words>
  <Application>Microsoft Office PowerPoint</Application>
  <PresentationFormat>Widescreen</PresentationFormat>
  <Paragraphs>1311</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GreekC</vt:lpstr>
      <vt:lpstr>Wingdings 3</vt:lpstr>
      <vt:lpstr>Ion</vt:lpstr>
      <vt:lpstr>EECT 112 Lab Notebook</vt:lpstr>
      <vt:lpstr>Labs index </vt:lpstr>
      <vt:lpstr>Lab 1-Logic Levels</vt:lpstr>
      <vt:lpstr>Lab 1-Logic Levels</vt:lpstr>
      <vt:lpstr>Lab 1-Logic Levels</vt:lpstr>
      <vt:lpstr>Lab 1-Logic Levels</vt:lpstr>
      <vt:lpstr>Lab 1-Logic Levels</vt:lpstr>
      <vt:lpstr>Lab 2-Number Conversions</vt:lpstr>
      <vt:lpstr>Lab 2-Number Conversions</vt:lpstr>
      <vt:lpstr>Lab 2-Number Conversions</vt:lpstr>
      <vt:lpstr>Lab 2-Number Conversions</vt:lpstr>
      <vt:lpstr>Lab 3-Logic Gates</vt:lpstr>
      <vt:lpstr>Lab 3-Logic Gates</vt:lpstr>
      <vt:lpstr>Lab 3-Logic Gates</vt:lpstr>
      <vt:lpstr>Lab 3-Logic Gates</vt:lpstr>
      <vt:lpstr>Lab 4-Lecture 3b Slide 3</vt:lpstr>
      <vt:lpstr>Lab 4-Lecture 3b Slide 3</vt:lpstr>
      <vt:lpstr>Lab 4-Lecture 3b Slide 3 </vt:lpstr>
      <vt:lpstr>Lab 4-Lecture 3b Slide 3 </vt:lpstr>
      <vt:lpstr>Lab 5-Two Input Gates </vt:lpstr>
      <vt:lpstr>Lab 5-Two Input Gates </vt:lpstr>
      <vt:lpstr>Lab 5-Two Input Gates </vt:lpstr>
      <vt:lpstr>Lab 5-Two Input Gates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6-Boolean Theorems </vt:lpstr>
      <vt:lpstr>Lab 7-Circuit Reduction (part 1)</vt:lpstr>
      <vt:lpstr>Lab 7-Circuit Reduction (part 1)</vt:lpstr>
      <vt:lpstr>Lab 7-Circuit Reduction (part 1)</vt:lpstr>
      <vt:lpstr>Lab 7-Circuit Reduction (part 1)</vt:lpstr>
      <vt:lpstr>Lab 8-Circuit Reduction (part 2)</vt:lpstr>
      <vt:lpstr>Lab 8-Circuit Reduction (part 2)</vt:lpstr>
      <vt:lpstr>Lab 8-Circuit Reduction (part 2)</vt:lpstr>
      <vt:lpstr>Lab 8-Circuit Reduction (part 2)</vt:lpstr>
      <vt:lpstr>Lab 9-1 to 3 Clock </vt:lpstr>
      <vt:lpstr>Lab 9-1 to 3 Clock</vt:lpstr>
      <vt:lpstr>Lab 9-1 to 3 Clock</vt:lpstr>
      <vt:lpstr>Lab 9-1 to 3 Clock</vt:lpstr>
      <vt:lpstr>Lab 9-1 to 3 Clock</vt:lpstr>
      <vt:lpstr>Lab 9-1 to 3 Clock</vt:lpstr>
      <vt:lpstr>Lab 9-1 to 3 Clock</vt:lpstr>
    </vt:vector>
  </TitlesOfParts>
  <Company>Ivy Tech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EECT 112 Lab notebook</dc:title>
  <dc:creator>Charity Anne Fischer</dc:creator>
  <cp:lastModifiedBy>Charity Anne Fischer</cp:lastModifiedBy>
  <cp:revision>79</cp:revision>
  <dcterms:created xsi:type="dcterms:W3CDTF">2018-09-27T22:08:26Z</dcterms:created>
  <dcterms:modified xsi:type="dcterms:W3CDTF">2018-12-14T02:25:37Z</dcterms:modified>
</cp:coreProperties>
</file>